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E20"/>
    <a:srgbClr val="083566"/>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1F4CE-F930-4D72-A99F-3AE80DB4A35E}" v="4" dt="2024-04-18T02:43:23.140"/>
    <p1510:client id="{53AB0078-4421-4E26-9218-A3B8CC10C8BF}" v="484" dt="2024-04-18T03:18:13.009"/>
    <p1510:client id="{AEA26D8B-9B6E-4F2E-8494-D8146306CF7A}" v="302" dt="2024-04-18T03:00:41.734"/>
    <p1510:client id="{EE311DF0-5684-44D3-8B66-6B6B61AB8ED9}" v="35" dt="2024-04-18T02:42:19.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756" y="-1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 F Vios" userId="dae930ff-9785-4bab-8702-4ca1eb1ead8a" providerId="ADAL" clId="{53AB0078-4421-4E26-9218-A3B8CC10C8BF}"/>
    <pc:docChg chg="undo redo custSel modSld">
      <pc:chgData name="Lorenz F Vios" userId="dae930ff-9785-4bab-8702-4ca1eb1ead8a" providerId="ADAL" clId="{53AB0078-4421-4E26-9218-A3B8CC10C8BF}" dt="2024-04-18T03:18:13.009" v="498" actId="20577"/>
      <pc:docMkLst>
        <pc:docMk/>
      </pc:docMkLst>
      <pc:sldChg chg="addSp delSp modSp mod">
        <pc:chgData name="Lorenz F Vios" userId="dae930ff-9785-4bab-8702-4ca1eb1ead8a" providerId="ADAL" clId="{53AB0078-4421-4E26-9218-A3B8CC10C8BF}" dt="2024-04-18T03:18:13.009" v="498" actId="20577"/>
        <pc:sldMkLst>
          <pc:docMk/>
          <pc:sldMk cId="2765888256" sldId="256"/>
        </pc:sldMkLst>
        <pc:spChg chg="mod">
          <ac:chgData name="Lorenz F Vios" userId="dae930ff-9785-4bab-8702-4ca1eb1ead8a" providerId="ADAL" clId="{53AB0078-4421-4E26-9218-A3B8CC10C8BF}" dt="2024-04-18T03:16:02.252" v="410" actId="1076"/>
          <ac:spMkLst>
            <pc:docMk/>
            <pc:sldMk cId="2765888256" sldId="256"/>
            <ac:spMk id="20" creationId="{E7163348-C8FB-071F-0920-CA6CCEF0D5A2}"/>
          </ac:spMkLst>
        </pc:spChg>
        <pc:spChg chg="mod">
          <ac:chgData name="Lorenz F Vios" userId="dae930ff-9785-4bab-8702-4ca1eb1ead8a" providerId="ADAL" clId="{53AB0078-4421-4E26-9218-A3B8CC10C8BF}" dt="2024-04-18T03:14:56.373" v="367" actId="1076"/>
          <ac:spMkLst>
            <pc:docMk/>
            <pc:sldMk cId="2765888256" sldId="256"/>
            <ac:spMk id="29" creationId="{CFEB8CDB-2F46-5847-BD01-970E8AC7FF18}"/>
          </ac:spMkLst>
        </pc:spChg>
        <pc:spChg chg="mod">
          <ac:chgData name="Lorenz F Vios" userId="dae930ff-9785-4bab-8702-4ca1eb1ead8a" providerId="ADAL" clId="{53AB0078-4421-4E26-9218-A3B8CC10C8BF}" dt="2024-04-18T03:15:37.636" v="392" actId="1076"/>
          <ac:spMkLst>
            <pc:docMk/>
            <pc:sldMk cId="2765888256" sldId="256"/>
            <ac:spMk id="39" creationId="{98851D4C-9870-47D4-BDEC-8FDBAEF0CAAF}"/>
          </ac:spMkLst>
        </pc:spChg>
        <pc:spChg chg="mod">
          <ac:chgData name="Lorenz F Vios" userId="dae930ff-9785-4bab-8702-4ca1eb1ead8a" providerId="ADAL" clId="{53AB0078-4421-4E26-9218-A3B8CC10C8BF}" dt="2024-04-18T03:16:47.924" v="416" actId="1076"/>
          <ac:spMkLst>
            <pc:docMk/>
            <pc:sldMk cId="2765888256" sldId="256"/>
            <ac:spMk id="40" creationId="{E4E5FDF6-3C83-47B4-A794-12D3D60F1B62}"/>
          </ac:spMkLst>
        </pc:spChg>
        <pc:spChg chg="mod">
          <ac:chgData name="Lorenz F Vios" userId="dae930ff-9785-4bab-8702-4ca1eb1ead8a" providerId="ADAL" clId="{53AB0078-4421-4E26-9218-A3B8CC10C8BF}" dt="2024-04-18T03:13:49.692" v="360" actId="20577"/>
          <ac:spMkLst>
            <pc:docMk/>
            <pc:sldMk cId="2765888256" sldId="256"/>
            <ac:spMk id="52" creationId="{16FDEA0F-E87F-044D-B491-D80AD80FC8EB}"/>
          </ac:spMkLst>
        </pc:spChg>
        <pc:spChg chg="mod">
          <ac:chgData name="Lorenz F Vios" userId="dae930ff-9785-4bab-8702-4ca1eb1ead8a" providerId="ADAL" clId="{53AB0078-4421-4E26-9218-A3B8CC10C8BF}" dt="2024-04-18T03:07:59.429" v="319" actId="1076"/>
          <ac:spMkLst>
            <pc:docMk/>
            <pc:sldMk cId="2765888256" sldId="256"/>
            <ac:spMk id="55" creationId="{DC93CC0C-B97D-634C-B5F8-E39CF748FB0C}"/>
          </ac:spMkLst>
        </pc:spChg>
        <pc:spChg chg="mod">
          <ac:chgData name="Lorenz F Vios" userId="dae930ff-9785-4bab-8702-4ca1eb1ead8a" providerId="ADAL" clId="{53AB0078-4421-4E26-9218-A3B8CC10C8BF}" dt="2024-04-18T03:06:48.161" v="149" actId="14100"/>
          <ac:spMkLst>
            <pc:docMk/>
            <pc:sldMk cId="2765888256" sldId="256"/>
            <ac:spMk id="56" creationId="{EB3CDB43-C2A1-3344-86EF-7546AF36F2D1}"/>
          </ac:spMkLst>
        </pc:spChg>
        <pc:graphicFrameChg chg="mod modGraphic">
          <ac:chgData name="Lorenz F Vios" userId="dae930ff-9785-4bab-8702-4ca1eb1ead8a" providerId="ADAL" clId="{53AB0078-4421-4E26-9218-A3B8CC10C8BF}" dt="2024-04-18T03:18:13.009" v="498" actId="20577"/>
          <ac:graphicFrameMkLst>
            <pc:docMk/>
            <pc:sldMk cId="2765888256" sldId="256"/>
            <ac:graphicFrameMk id="3" creationId="{C79E7658-A384-4BDA-801D-DCB0BC6478CD}"/>
          </ac:graphicFrameMkLst>
        </pc:graphicFrameChg>
        <pc:picChg chg="mod">
          <ac:chgData name="Lorenz F Vios" userId="dae930ff-9785-4bab-8702-4ca1eb1ead8a" providerId="ADAL" clId="{53AB0078-4421-4E26-9218-A3B8CC10C8BF}" dt="2024-04-18T03:15:02.764" v="386" actId="1036"/>
          <ac:picMkLst>
            <pc:docMk/>
            <pc:sldMk cId="2765888256" sldId="256"/>
            <ac:picMk id="2" creationId="{0236DB36-BF97-885F-CB9A-803DABA67AD3}"/>
          </ac:picMkLst>
        </pc:picChg>
        <pc:picChg chg="mod">
          <ac:chgData name="Lorenz F Vios" userId="dae930ff-9785-4bab-8702-4ca1eb1ead8a" providerId="ADAL" clId="{53AB0078-4421-4E26-9218-A3B8CC10C8BF}" dt="2024-04-18T03:15:07.538" v="387" actId="1076"/>
          <ac:picMkLst>
            <pc:docMk/>
            <pc:sldMk cId="2765888256" sldId="256"/>
            <ac:picMk id="13" creationId="{E2471161-B0EF-D70A-835E-C5C8C76F3643}"/>
          </ac:picMkLst>
        </pc:picChg>
        <pc:picChg chg="add mod">
          <ac:chgData name="Lorenz F Vios" userId="dae930ff-9785-4bab-8702-4ca1eb1ead8a" providerId="ADAL" clId="{53AB0078-4421-4E26-9218-A3B8CC10C8BF}" dt="2024-04-18T03:16:30.215" v="411" actId="1076"/>
          <ac:picMkLst>
            <pc:docMk/>
            <pc:sldMk cId="2765888256" sldId="256"/>
            <ac:picMk id="15" creationId="{A4CF6A39-8193-421F-52EA-9A57A09BF859}"/>
          </ac:picMkLst>
        </pc:picChg>
        <pc:picChg chg="del">
          <ac:chgData name="Lorenz F Vios" userId="dae930ff-9785-4bab-8702-4ca1eb1ead8a" providerId="ADAL" clId="{53AB0078-4421-4E26-9218-A3B8CC10C8BF}" dt="2024-04-18T03:08:30.568" v="320" actId="478"/>
          <ac:picMkLst>
            <pc:docMk/>
            <pc:sldMk cId="2765888256" sldId="256"/>
            <ac:picMk id="16" creationId="{6B8A8334-8784-42BB-9855-28FB9353ED45}"/>
          </ac:picMkLst>
        </pc:picChg>
        <pc:picChg chg="mod">
          <ac:chgData name="Lorenz F Vios" userId="dae930ff-9785-4bab-8702-4ca1eb1ead8a" providerId="ADAL" clId="{53AB0078-4421-4E26-9218-A3B8CC10C8BF}" dt="2024-04-18T03:07:22.558" v="314" actId="1076"/>
          <ac:picMkLst>
            <pc:docMk/>
            <pc:sldMk cId="2765888256" sldId="256"/>
            <ac:picMk id="35" creationId="{DED43B90-C89D-414B-94AD-F91C335725C1}"/>
          </ac:picMkLst>
        </pc:picChg>
        <pc:picChg chg="mod">
          <ac:chgData name="Lorenz F Vios" userId="dae930ff-9785-4bab-8702-4ca1eb1ead8a" providerId="ADAL" clId="{53AB0078-4421-4E26-9218-A3B8CC10C8BF}" dt="2024-04-18T03:07:17.811" v="313" actId="1076"/>
          <ac:picMkLst>
            <pc:docMk/>
            <pc:sldMk cId="2765888256" sldId="256"/>
            <ac:picMk id="36" creationId="{0A0603DE-B29A-412C-9EDC-1DB1FA401582}"/>
          </ac:picMkLst>
        </pc:picChg>
        <pc:picChg chg="mod">
          <ac:chgData name="Lorenz F Vios" userId="dae930ff-9785-4bab-8702-4ca1eb1ead8a" providerId="ADAL" clId="{53AB0078-4421-4E26-9218-A3B8CC10C8BF}" dt="2024-04-18T03:07:36.098" v="318" actId="1076"/>
          <ac:picMkLst>
            <pc:docMk/>
            <pc:sldMk cId="2765888256" sldId="256"/>
            <ac:picMk id="37" creationId="{E4A241F9-7701-4BA2-B9AE-EAB1C15E884D}"/>
          </ac:picMkLst>
        </pc:picChg>
        <pc:picChg chg="mod">
          <ac:chgData name="Lorenz F Vios" userId="dae930ff-9785-4bab-8702-4ca1eb1ead8a" providerId="ADAL" clId="{53AB0078-4421-4E26-9218-A3B8CC10C8BF}" dt="2024-04-18T03:07:33.820" v="317" actId="1076"/>
          <ac:picMkLst>
            <pc:docMk/>
            <pc:sldMk cId="2765888256" sldId="256"/>
            <ac:picMk id="38" creationId="{991C37F8-B2E7-47CF-A57C-2492C8EAA6F3}"/>
          </ac:picMkLst>
        </pc:picChg>
      </pc:sldChg>
    </pc:docChg>
  </pc:docChgLst>
  <pc:docChgLst>
    <pc:chgData name="Uriah Glenn Whitaker" userId="S::ugw2@nau.edu::aa835224-697d-4432-aa6d-8e3fed6a16ff" providerId="AD" clId="Web-{32F1F4CE-F930-4D72-A99F-3AE80DB4A35E}"/>
    <pc:docChg chg="modSld">
      <pc:chgData name="Uriah Glenn Whitaker" userId="S::ugw2@nau.edu::aa835224-697d-4432-aa6d-8e3fed6a16ff" providerId="AD" clId="Web-{32F1F4CE-F930-4D72-A99F-3AE80DB4A35E}" dt="2024-04-18T02:43:23.140" v="3" actId="20577"/>
      <pc:docMkLst>
        <pc:docMk/>
      </pc:docMkLst>
      <pc:sldChg chg="modSp">
        <pc:chgData name="Uriah Glenn Whitaker" userId="S::ugw2@nau.edu::aa835224-697d-4432-aa6d-8e3fed6a16ff" providerId="AD" clId="Web-{32F1F4CE-F930-4D72-A99F-3AE80DB4A35E}" dt="2024-04-18T02:43:23.140" v="3" actId="20577"/>
        <pc:sldMkLst>
          <pc:docMk/>
          <pc:sldMk cId="2765888256" sldId="256"/>
        </pc:sldMkLst>
        <pc:spChg chg="mod">
          <ac:chgData name="Uriah Glenn Whitaker" userId="S::ugw2@nau.edu::aa835224-697d-4432-aa6d-8e3fed6a16ff" providerId="AD" clId="Web-{32F1F4CE-F930-4D72-A99F-3AE80DB4A35E}" dt="2024-04-18T02:43:23.140" v="3" actId="20577"/>
          <ac:spMkLst>
            <pc:docMk/>
            <pc:sldMk cId="2765888256" sldId="256"/>
            <ac:spMk id="26" creationId="{9455778B-2A91-4EFD-A66F-C9F5CB54AA17}"/>
          </ac:spMkLst>
        </pc:spChg>
      </pc:sldChg>
    </pc:docChg>
  </pc:docChgLst>
  <pc:docChgLst>
    <pc:chgData name="Uriah Glenn Whitaker" userId="S::ugw2@nau.edu::aa835224-697d-4432-aa6d-8e3fed6a16ff" providerId="AD" clId="Web-{AEA26D8B-9B6E-4F2E-8494-D8146306CF7A}"/>
    <pc:docChg chg="modSld">
      <pc:chgData name="Uriah Glenn Whitaker" userId="S::ugw2@nau.edu::aa835224-697d-4432-aa6d-8e3fed6a16ff" providerId="AD" clId="Web-{AEA26D8B-9B6E-4F2E-8494-D8146306CF7A}" dt="2024-04-18T03:00:41.734" v="275"/>
      <pc:docMkLst>
        <pc:docMk/>
      </pc:docMkLst>
      <pc:sldChg chg="delSp modSp">
        <pc:chgData name="Uriah Glenn Whitaker" userId="S::ugw2@nau.edu::aa835224-697d-4432-aa6d-8e3fed6a16ff" providerId="AD" clId="Web-{AEA26D8B-9B6E-4F2E-8494-D8146306CF7A}" dt="2024-04-18T03:00:41.734" v="275"/>
        <pc:sldMkLst>
          <pc:docMk/>
          <pc:sldMk cId="2765888256" sldId="256"/>
        </pc:sldMkLst>
        <pc:spChg chg="mod">
          <ac:chgData name="Uriah Glenn Whitaker" userId="S::ugw2@nau.edu::aa835224-697d-4432-aa6d-8e3fed6a16ff" providerId="AD" clId="Web-{AEA26D8B-9B6E-4F2E-8494-D8146306CF7A}" dt="2024-04-18T02:49:57.339" v="142" actId="1076"/>
          <ac:spMkLst>
            <pc:docMk/>
            <pc:sldMk cId="2765888256" sldId="256"/>
            <ac:spMk id="29" creationId="{CFEB8CDB-2F46-5847-BD01-970E8AC7FF18}"/>
          </ac:spMkLst>
        </pc:spChg>
        <pc:spChg chg="del mod">
          <ac:chgData name="Uriah Glenn Whitaker" userId="S::ugw2@nau.edu::aa835224-697d-4432-aa6d-8e3fed6a16ff" providerId="AD" clId="Web-{AEA26D8B-9B6E-4F2E-8494-D8146306CF7A}" dt="2024-04-18T02:49:43.448" v="141"/>
          <ac:spMkLst>
            <pc:docMk/>
            <pc:sldMk cId="2765888256" sldId="256"/>
            <ac:spMk id="33" creationId="{77CFE7F5-BDF6-FC43-A324-CCE525A0F54E}"/>
          </ac:spMkLst>
        </pc:spChg>
        <pc:spChg chg="mod">
          <ac:chgData name="Uriah Glenn Whitaker" userId="S::ugw2@nau.edu::aa835224-697d-4432-aa6d-8e3fed6a16ff" providerId="AD" clId="Web-{AEA26D8B-9B6E-4F2E-8494-D8146306CF7A}" dt="2024-04-18T02:53:17.501" v="269" actId="20577"/>
          <ac:spMkLst>
            <pc:docMk/>
            <pc:sldMk cId="2765888256" sldId="256"/>
            <ac:spMk id="48" creationId="{5AABC876-F20B-F148-8B9C-C3B6EBAEC0D5}"/>
          </ac:spMkLst>
        </pc:spChg>
        <pc:spChg chg="mod">
          <ac:chgData name="Uriah Glenn Whitaker" userId="S::ugw2@nau.edu::aa835224-697d-4432-aa6d-8e3fed6a16ff" providerId="AD" clId="Web-{AEA26D8B-9B6E-4F2E-8494-D8146306CF7A}" dt="2024-04-18T03:00:41.734" v="275"/>
          <ac:spMkLst>
            <pc:docMk/>
            <pc:sldMk cId="2765888256" sldId="256"/>
            <ac:spMk id="56" creationId="{EB3CDB43-C2A1-3344-86EF-7546AF36F2D1}"/>
          </ac:spMkLst>
        </pc:spChg>
        <pc:graphicFrameChg chg="mod modGraphic">
          <ac:chgData name="Uriah Glenn Whitaker" userId="S::ugw2@nau.edu::aa835224-697d-4432-aa6d-8e3fed6a16ff" providerId="AD" clId="Web-{AEA26D8B-9B6E-4F2E-8494-D8146306CF7A}" dt="2024-04-18T02:50:22.449" v="146"/>
          <ac:graphicFrameMkLst>
            <pc:docMk/>
            <pc:sldMk cId="2765888256" sldId="256"/>
            <ac:graphicFrameMk id="3" creationId="{C79E7658-A384-4BDA-801D-DCB0BC6478CD}"/>
          </ac:graphicFrameMkLst>
        </pc:graphicFrameChg>
      </pc:sldChg>
    </pc:docChg>
  </pc:docChgLst>
  <pc:docChgLst>
    <pc:chgData name="Uriah Glenn Whitaker" userId="S::ugw2@nau.edu::aa835224-697d-4432-aa6d-8e3fed6a16ff" providerId="AD" clId="Web-{EE311DF0-5684-44D3-8B66-6B6B61AB8ED9}"/>
    <pc:docChg chg="modSld">
      <pc:chgData name="Uriah Glenn Whitaker" userId="S::ugw2@nau.edu::aa835224-697d-4432-aa6d-8e3fed6a16ff" providerId="AD" clId="Web-{EE311DF0-5684-44D3-8B66-6B6B61AB8ED9}" dt="2024-04-18T02:42:19.301" v="34" actId="20577"/>
      <pc:docMkLst>
        <pc:docMk/>
      </pc:docMkLst>
      <pc:sldChg chg="modSp">
        <pc:chgData name="Uriah Glenn Whitaker" userId="S::ugw2@nau.edu::aa835224-697d-4432-aa6d-8e3fed6a16ff" providerId="AD" clId="Web-{EE311DF0-5684-44D3-8B66-6B6B61AB8ED9}" dt="2024-04-18T02:42:19.301" v="34" actId="20577"/>
        <pc:sldMkLst>
          <pc:docMk/>
          <pc:sldMk cId="2765888256" sldId="256"/>
        </pc:sldMkLst>
        <pc:spChg chg="mod">
          <ac:chgData name="Uriah Glenn Whitaker" userId="S::ugw2@nau.edu::aa835224-697d-4432-aa6d-8e3fed6a16ff" providerId="AD" clId="Web-{EE311DF0-5684-44D3-8B66-6B6B61AB8ED9}" dt="2024-04-18T02:42:19.301" v="34" actId="20577"/>
          <ac:spMkLst>
            <pc:docMk/>
            <pc:sldMk cId="2765888256" sldId="256"/>
            <ac:spMk id="26" creationId="{9455778B-2A91-4EFD-A66F-C9F5CB54AA17}"/>
          </ac:spMkLst>
        </pc:spChg>
      </pc:sldChg>
    </pc:docChg>
  </pc:docChgLst>
  <pc:docChgLst>
    <pc:chgData name="Lorenz F Vios" userId="dae930ff-9785-4bab-8702-4ca1eb1ead8a" providerId="ADAL" clId="{6A4E612F-633D-A44F-B641-358897364FA8}"/>
    <pc:docChg chg="modSld">
      <pc:chgData name="Lorenz F Vios" userId="dae930ff-9785-4bab-8702-4ca1eb1ead8a" providerId="ADAL" clId="{6A4E612F-633D-A44F-B641-358897364FA8}" dt="2024-04-18T02:45:50.405" v="21" actId="20577"/>
      <pc:docMkLst>
        <pc:docMk/>
      </pc:docMkLst>
      <pc:sldChg chg="modSp">
        <pc:chgData name="Lorenz F Vios" userId="dae930ff-9785-4bab-8702-4ca1eb1ead8a" providerId="ADAL" clId="{6A4E612F-633D-A44F-B641-358897364FA8}" dt="2024-04-18T02:45:50.405" v="21" actId="20577"/>
        <pc:sldMkLst>
          <pc:docMk/>
          <pc:sldMk cId="2765888256" sldId="256"/>
        </pc:sldMkLst>
        <pc:spChg chg="mod">
          <ac:chgData name="Lorenz F Vios" userId="dae930ff-9785-4bab-8702-4ca1eb1ead8a" providerId="ADAL" clId="{6A4E612F-633D-A44F-B641-358897364FA8}" dt="2024-04-18T02:45:50.405" v="21" actId="20577"/>
          <ac:spMkLst>
            <pc:docMk/>
            <pc:sldMk cId="2765888256" sldId="256"/>
            <ac:spMk id="26" creationId="{9455778B-2A91-4EFD-A66F-C9F5CB54AA1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4/17/2024</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F9636B-809F-2140-9ABB-FED362148E3A}"/>
              </a:ext>
            </a:extLst>
          </p:cNvPr>
          <p:cNvSpPr/>
          <p:nvPr/>
        </p:nvSpPr>
        <p:spPr>
          <a:xfrm>
            <a:off x="0" y="0"/>
            <a:ext cx="40233600" cy="6612545"/>
          </a:xfrm>
          <a:prstGeom prst="rect">
            <a:avLst/>
          </a:prstGeom>
          <a:solidFill>
            <a:srgbClr val="083566"/>
          </a:solidFill>
          <a:ln>
            <a:noFill/>
          </a:ln>
          <a:effectLst>
            <a:outerShdw blurRad="63500" dist="38100" dir="2700000">
              <a:srgbClr val="000000">
                <a:alpha val="40000"/>
              </a:srgbClr>
            </a:outerShdw>
            <a:reflection stA="40000" endPos="54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42CF64-2D16-F449-A9DC-5613AC8D92E6}"/>
              </a:ext>
            </a:extLst>
          </p:cNvPr>
          <p:cNvSpPr txBox="1"/>
          <p:nvPr/>
        </p:nvSpPr>
        <p:spPr>
          <a:xfrm>
            <a:off x="6321725" y="550070"/>
            <a:ext cx="34807665" cy="3323987"/>
          </a:xfrm>
          <a:prstGeom prst="rect">
            <a:avLst/>
          </a:prstGeom>
          <a:noFill/>
        </p:spPr>
        <p:txBody>
          <a:bodyPr wrap="square" lIns="91440" tIns="45720" rIns="91440" bIns="45720" rtlCol="0" anchor="t">
            <a:spAutoFit/>
          </a:bodyPr>
          <a:lstStyle/>
          <a:p>
            <a:r>
              <a:rPr lang="en-US" sz="10500" b="1">
                <a:solidFill>
                  <a:schemeClr val="bg1"/>
                </a:solidFill>
                <a:latin typeface="Arial"/>
                <a:ea typeface="Oswald"/>
                <a:cs typeface="Arial"/>
                <a:sym typeface="Oswald"/>
              </a:rPr>
              <a:t>AH-64 Boeing Heat Exchanger Demonstrator</a:t>
            </a:r>
          </a:p>
          <a:p>
            <a:endParaRPr lang="en-US" sz="10000" b="1">
              <a:solidFill>
                <a:schemeClr val="bg1"/>
              </a:solidFill>
              <a:latin typeface="Arial"/>
              <a:cs typeface="Arial"/>
            </a:endParaRPr>
          </a:p>
        </p:txBody>
      </p:sp>
      <p:sp>
        <p:nvSpPr>
          <p:cNvPr id="9" name="TextBox 8">
            <a:extLst>
              <a:ext uri="{FF2B5EF4-FFF2-40B4-BE49-F238E27FC236}">
                <a16:creationId xmlns:a16="http://schemas.microsoft.com/office/drawing/2014/main" id="{199CE728-D159-834E-9FC9-F62FBD3B6DFE}"/>
              </a:ext>
            </a:extLst>
          </p:cNvPr>
          <p:cNvSpPr txBox="1"/>
          <p:nvPr/>
        </p:nvSpPr>
        <p:spPr>
          <a:xfrm>
            <a:off x="416379" y="4851685"/>
            <a:ext cx="5666892" cy="1569660"/>
          </a:xfrm>
          <a:prstGeom prst="rect">
            <a:avLst/>
          </a:prstGeom>
          <a:noFill/>
        </p:spPr>
        <p:txBody>
          <a:bodyPr wrap="square" lIns="91440" tIns="45720" rIns="91440" bIns="45720" rtlCol="0" anchor="t">
            <a:spAutoFit/>
          </a:bodyPr>
          <a:lstStyle/>
          <a:p>
            <a:r>
              <a:rPr lang="en-US" sz="3200">
                <a:solidFill>
                  <a:srgbClr val="FBCE20"/>
                </a:solidFill>
                <a:latin typeface="Arial"/>
                <a:cs typeface="Arial"/>
              </a:rPr>
              <a:t>Department of Mechanical Engineering, Northern Arizona University, Flagstaff, AZ 86011</a:t>
            </a:r>
            <a:endParaRPr lang="en-US" sz="3200">
              <a:solidFill>
                <a:srgbClr val="FBCE20"/>
              </a:solidFill>
              <a:latin typeface="Arial"/>
              <a:ea typeface="Oswald"/>
              <a:cs typeface="Arial"/>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9928596" y="5498356"/>
            <a:ext cx="20366278" cy="923330"/>
          </a:xfrm>
          <a:prstGeom prst="rect">
            <a:avLst/>
          </a:prstGeom>
          <a:noFill/>
        </p:spPr>
        <p:txBody>
          <a:bodyPr wrap="square" lIns="91440" tIns="45720" rIns="91440" bIns="45720" rtlCol="0" anchor="t">
            <a:spAutoFit/>
          </a:bodyPr>
          <a:lstStyle/>
          <a:p>
            <a:r>
              <a:rPr lang="en-US" sz="5400">
                <a:solidFill>
                  <a:srgbClr val="FBCE20"/>
                </a:solidFill>
                <a:latin typeface="Arial"/>
                <a:ea typeface="Droid Serif"/>
                <a:cs typeface="Arial"/>
                <a:sym typeface="Droid Serif"/>
              </a:rPr>
              <a:t>Dennis Decker , Chris Mason , Uriah</a:t>
            </a:r>
            <a:r>
              <a:rPr lang="en-US" sz="5400">
                <a:solidFill>
                  <a:srgbClr val="FBCE20"/>
                </a:solidFill>
                <a:latin typeface="Arial"/>
                <a:ea typeface="Droid Serif"/>
                <a:cs typeface="Arial"/>
              </a:rPr>
              <a:t> Whitaker , Lorenz Vios</a:t>
            </a:r>
          </a:p>
        </p:txBody>
      </p:sp>
      <p:sp>
        <p:nvSpPr>
          <p:cNvPr id="18" name="Shape 68">
            <a:extLst>
              <a:ext uri="{FF2B5EF4-FFF2-40B4-BE49-F238E27FC236}">
                <a16:creationId xmlns:a16="http://schemas.microsoft.com/office/drawing/2014/main" id="{3463F1F6-E810-8942-8242-8AB925924B63}"/>
              </a:ext>
            </a:extLst>
          </p:cNvPr>
          <p:cNvSpPr txBox="1"/>
          <p:nvPr/>
        </p:nvSpPr>
        <p:spPr>
          <a:xfrm>
            <a:off x="940650" y="7747821"/>
            <a:ext cx="10775968" cy="13499147"/>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3200">
                <a:latin typeface="Arial"/>
                <a:ea typeface="Oswald"/>
                <a:cs typeface="Arial"/>
                <a:sym typeface="Oswald"/>
              </a:rPr>
              <a:t>In compliance with the movement toward sustainability and carbon footprint reduction, Boeing is experimenting with a more environmentally friendly refrigerant. Consequently, the new refrigerant has a flammability of 4 on the NFPA diamond. With the pilot’s safety in mind, the new system must isolate the refrigerant from the cockpit. Boeing has decided to implement a heat exchanger to simultaneously transfer heat out of the ECS systems and isolate the refrigerant. As a design viability test for Boeing, the capstone team engaged in a design and manufacturing process for a shell and tube heat exchanger. The experimentally verified NTU method [1] was the primary means of calculating the heat transfer between an ice-water reservoir and a coolant. The expected effectiveness of the prototype is 62.3 percent which approaches the maximum allowable effectiveness given specific heat and flow rates of the fluids. The team will calculate the expected outputs (Effectiveness, Inlet/Outlet Temperatures, Total heat transfer between the fluids) and test to verify the results are within a reasonable accuracy to demonstrate the viability of a design stage for a system that utilizes the high pressure HFO-1234yf in place of the Ice-water.</a:t>
            </a:r>
          </a:p>
        </p:txBody>
      </p:sp>
      <p:sp>
        <p:nvSpPr>
          <p:cNvPr id="17" name="Shape 63">
            <a:extLst>
              <a:ext uri="{FF2B5EF4-FFF2-40B4-BE49-F238E27FC236}">
                <a16:creationId xmlns:a16="http://schemas.microsoft.com/office/drawing/2014/main" id="{D4FA2EE0-800B-4C4F-9CE5-566078DE4E21}"/>
              </a:ext>
            </a:extLst>
          </p:cNvPr>
          <p:cNvSpPr txBox="1"/>
          <p:nvPr/>
        </p:nvSpPr>
        <p:spPr>
          <a:xfrm>
            <a:off x="936418" y="6800383"/>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2"/>
          <a:srcRect/>
          <a:stretch/>
        </p:blipFill>
        <p:spPr>
          <a:xfrm>
            <a:off x="498789" y="525941"/>
            <a:ext cx="4538487" cy="4325744"/>
          </a:xfrm>
          <a:prstGeom prst="rect">
            <a:avLst/>
          </a:prstGeom>
        </p:spPr>
      </p:pic>
      <p:sp>
        <p:nvSpPr>
          <p:cNvPr id="24" name="Shape 63">
            <a:extLst>
              <a:ext uri="{FF2B5EF4-FFF2-40B4-BE49-F238E27FC236}">
                <a16:creationId xmlns:a16="http://schemas.microsoft.com/office/drawing/2014/main" id="{B372B3D2-5966-644C-B559-B2F5592F0C08}"/>
              </a:ext>
            </a:extLst>
          </p:cNvPr>
          <p:cNvSpPr txBox="1"/>
          <p:nvPr/>
        </p:nvSpPr>
        <p:spPr>
          <a:xfrm>
            <a:off x="12555101" y="6741076"/>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Methods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29" name="Shape 63">
            <a:extLst>
              <a:ext uri="{FF2B5EF4-FFF2-40B4-BE49-F238E27FC236}">
                <a16:creationId xmlns:a16="http://schemas.microsoft.com/office/drawing/2014/main" id="{CFEB8CDB-2F46-5847-BD01-970E8AC7FF18}"/>
              </a:ext>
            </a:extLst>
          </p:cNvPr>
          <p:cNvSpPr txBox="1"/>
          <p:nvPr/>
        </p:nvSpPr>
        <p:spPr>
          <a:xfrm>
            <a:off x="12607656" y="16676698"/>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Results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2" name="Rectangle 51">
            <a:extLst>
              <a:ext uri="{FF2B5EF4-FFF2-40B4-BE49-F238E27FC236}">
                <a16:creationId xmlns:a16="http://schemas.microsoft.com/office/drawing/2014/main" id="{16FDEA0F-E87F-044D-B491-D80AD80FC8EB}"/>
              </a:ext>
            </a:extLst>
          </p:cNvPr>
          <p:cNvSpPr/>
          <p:nvPr/>
        </p:nvSpPr>
        <p:spPr>
          <a:xfrm>
            <a:off x="12547222" y="7774754"/>
            <a:ext cx="16364976" cy="894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500" b="1">
              <a:solidFill>
                <a:srgbClr val="202124"/>
              </a:solidFill>
              <a:latin typeface="Arial"/>
              <a:ea typeface="Roboto"/>
              <a:cs typeface="Times New Roman"/>
            </a:endParaRPr>
          </a:p>
          <a:p>
            <a:r>
              <a:rPr lang="en-US" sz="3500" b="1">
                <a:solidFill>
                  <a:srgbClr val="202124"/>
                </a:solidFill>
                <a:latin typeface="Arial"/>
                <a:ea typeface="Roboto"/>
                <a:cs typeface="Times New Roman"/>
              </a:rPr>
              <a:t>Manufacturing [2]</a:t>
            </a:r>
          </a:p>
          <a:p>
            <a:pPr marL="457200" indent="-457200">
              <a:buFont typeface="Arial"/>
              <a:buChar char="•"/>
            </a:pPr>
            <a:r>
              <a:rPr lang="en-US" sz="3200">
                <a:solidFill>
                  <a:srgbClr val="202124"/>
                </a:solidFill>
                <a:latin typeface="Arial"/>
                <a:ea typeface="Roboto"/>
                <a:cs typeface="Times New Roman"/>
              </a:rPr>
              <a:t>Baffles and baffle spines </a:t>
            </a:r>
            <a:r>
              <a:rPr lang="en-US" sz="3200" b="0" i="0">
                <a:solidFill>
                  <a:srgbClr val="202124"/>
                </a:solidFill>
                <a:effectLst/>
                <a:latin typeface="Arial"/>
                <a:ea typeface="Roboto"/>
                <a:cs typeface="Times New Roman"/>
              </a:rPr>
              <a:t>were </a:t>
            </a:r>
            <a:r>
              <a:rPr lang="en-US" sz="3200">
                <a:solidFill>
                  <a:srgbClr val="202124"/>
                </a:solidFill>
                <a:latin typeface="Arial"/>
                <a:ea typeface="Roboto"/>
                <a:cs typeface="Times New Roman"/>
              </a:rPr>
              <a:t>3D</a:t>
            </a:r>
            <a:r>
              <a:rPr lang="en-US" sz="3200">
                <a:solidFill>
                  <a:srgbClr val="202124"/>
                </a:solidFill>
                <a:latin typeface="Arial"/>
                <a:cs typeface="Times New Roman"/>
              </a:rPr>
              <a:t> printed out of PLA+</a:t>
            </a:r>
            <a:endParaRPr lang="en-US" sz="3200">
              <a:solidFill>
                <a:srgbClr val="202124"/>
              </a:solidFill>
              <a:latin typeface="Arial"/>
              <a:ea typeface="Roboto"/>
              <a:cs typeface="Times New Roman"/>
            </a:endParaRPr>
          </a:p>
          <a:p>
            <a:pPr marL="457200" indent="-457200">
              <a:buFont typeface="Arial"/>
              <a:buChar char="•"/>
            </a:pPr>
            <a:r>
              <a:rPr lang="en-US" sz="3200">
                <a:solidFill>
                  <a:srgbClr val="202124"/>
                </a:solidFill>
                <a:latin typeface="Arial"/>
                <a:cs typeface="Times New Roman"/>
              </a:rPr>
              <a:t>Pure copper pipes used as heat transfer material</a:t>
            </a:r>
            <a:endParaRPr lang="en-US" sz="3200" b="0" i="0">
              <a:solidFill>
                <a:srgbClr val="202124"/>
              </a:solidFill>
              <a:effectLst/>
              <a:latin typeface="Arial"/>
              <a:cs typeface="Times New Roman"/>
            </a:endParaRPr>
          </a:p>
          <a:p>
            <a:pPr marL="457200" indent="-457200">
              <a:buFont typeface="Arial"/>
              <a:buChar char="•"/>
            </a:pPr>
            <a:r>
              <a:rPr lang="en-US" sz="3200">
                <a:solidFill>
                  <a:srgbClr val="202124"/>
                </a:solidFill>
                <a:latin typeface="Arial"/>
                <a:cs typeface="Times New Roman"/>
              </a:rPr>
              <a:t>6061 Aluminum end cap components </a:t>
            </a:r>
            <a:r>
              <a:rPr lang="en-US" sz="3200" b="0" i="0">
                <a:solidFill>
                  <a:srgbClr val="202124"/>
                </a:solidFill>
                <a:effectLst/>
                <a:latin typeface="Arial"/>
                <a:cs typeface="Times New Roman"/>
              </a:rPr>
              <a:t>were </a:t>
            </a:r>
            <a:r>
              <a:rPr lang="en-US" sz="3200">
                <a:solidFill>
                  <a:srgbClr val="202124"/>
                </a:solidFill>
                <a:latin typeface="Arial"/>
                <a:cs typeface="Times New Roman"/>
              </a:rPr>
              <a:t>machined on lathe </a:t>
            </a:r>
            <a:r>
              <a:rPr lang="en-US" sz="3200" b="0" i="0">
                <a:solidFill>
                  <a:srgbClr val="202124"/>
                </a:solidFill>
                <a:effectLst/>
                <a:latin typeface="Arial"/>
                <a:cs typeface="Times New Roman"/>
              </a:rPr>
              <a:t>and </a:t>
            </a:r>
            <a:r>
              <a:rPr lang="en-US" sz="3200">
                <a:solidFill>
                  <a:srgbClr val="202124"/>
                </a:solidFill>
                <a:latin typeface="Arial"/>
                <a:cs typeface="Times New Roman"/>
              </a:rPr>
              <a:t>vertical mill</a:t>
            </a:r>
            <a:r>
              <a:rPr lang="en-US" sz="3200" b="0" i="0">
                <a:solidFill>
                  <a:srgbClr val="202124"/>
                </a:solidFill>
                <a:effectLst/>
                <a:latin typeface="Arial"/>
                <a:cs typeface="Times New Roman"/>
              </a:rPr>
              <a:t>.</a:t>
            </a:r>
          </a:p>
          <a:p>
            <a:pPr marL="457200" indent="-457200">
              <a:buFont typeface="Arial"/>
              <a:buChar char="•"/>
            </a:pPr>
            <a:r>
              <a:rPr lang="en-US" sz="3200">
                <a:solidFill>
                  <a:srgbClr val="202124"/>
                </a:solidFill>
                <a:latin typeface="Arial"/>
                <a:cs typeface="Times New Roman"/>
              </a:rPr>
              <a:t>Acrylic shell was purchased, and flow bungs were threaded in</a:t>
            </a:r>
          </a:p>
          <a:p>
            <a:pPr marL="457200" indent="-457200">
              <a:buFont typeface="Arial"/>
              <a:buChar char="•"/>
            </a:pPr>
            <a:r>
              <a:rPr lang="en-US" sz="3200">
                <a:solidFill>
                  <a:srgbClr val="202124"/>
                </a:solidFill>
                <a:latin typeface="Arial"/>
                <a:cs typeface="Times New Roman"/>
              </a:rPr>
              <a:t>Rubber gaskets laser etched, and hand cut; NBR O-rings utilized for sealing</a:t>
            </a:r>
          </a:p>
          <a:p>
            <a:endParaRPr lang="en-US" sz="3200">
              <a:solidFill>
                <a:srgbClr val="202124"/>
              </a:solidFill>
              <a:latin typeface="Arial"/>
              <a:ea typeface="Roboto"/>
              <a:cs typeface="Times New Roman"/>
            </a:endParaRPr>
          </a:p>
          <a:p>
            <a:r>
              <a:rPr lang="en-US" sz="3200" b="1">
                <a:solidFill>
                  <a:srgbClr val="202124"/>
                </a:solidFill>
                <a:latin typeface="Arial"/>
                <a:ea typeface="Roboto"/>
                <a:cs typeface="Times New Roman"/>
              </a:rPr>
              <a:t>Testing/Monitoring</a:t>
            </a:r>
          </a:p>
          <a:p>
            <a:pPr marL="457200" indent="-457200">
              <a:buFont typeface="Arial"/>
              <a:buChar char="•"/>
            </a:pPr>
            <a:r>
              <a:rPr lang="en-US" sz="3200">
                <a:solidFill>
                  <a:srgbClr val="202124"/>
                </a:solidFill>
                <a:latin typeface="Arial"/>
                <a:ea typeface="Roboto"/>
                <a:cs typeface="Times New Roman"/>
              </a:rPr>
              <a:t>ANSYS Fluent simulations verified the allowable pressure losses of across the heat exchanger. </a:t>
            </a:r>
          </a:p>
          <a:p>
            <a:pPr marL="457200" indent="-457200">
              <a:buFont typeface="Arial"/>
              <a:buChar char="•"/>
            </a:pPr>
            <a:r>
              <a:rPr lang="en-US" sz="3200">
                <a:solidFill>
                  <a:srgbClr val="202124"/>
                </a:solidFill>
                <a:latin typeface="Arial"/>
                <a:ea typeface="Roboto"/>
                <a:cs typeface="Times New Roman"/>
              </a:rPr>
              <a:t>The ε-NTU method, utilizing experimentally determined flow rates, calculated the theoretical performance of the heat exchanger geometry [1]. </a:t>
            </a:r>
          </a:p>
          <a:p>
            <a:pPr marL="457200" indent="-457200">
              <a:buFont typeface="Arial"/>
              <a:buChar char="•"/>
            </a:pPr>
            <a:r>
              <a:rPr lang="en-US" sz="3200">
                <a:solidFill>
                  <a:srgbClr val="202124"/>
                </a:solidFill>
                <a:latin typeface="Arial"/>
                <a:ea typeface="Roboto"/>
                <a:cs typeface="Times New Roman"/>
              </a:rPr>
              <a:t>Digital pressure gauges measured the static gauge pressure near the heat exchanger inlets and outlets [2].</a:t>
            </a:r>
            <a:endParaRPr lang="en-US" sz="3200">
              <a:solidFill>
                <a:srgbClr val="202124"/>
              </a:solidFill>
              <a:latin typeface="Arial"/>
              <a:cs typeface="Times New Roman"/>
            </a:endParaRPr>
          </a:p>
          <a:p>
            <a:pPr marL="457200" indent="-457200">
              <a:buFont typeface="Arial"/>
              <a:buChar char="•"/>
            </a:pPr>
            <a:r>
              <a:rPr lang="en-US" sz="3200">
                <a:solidFill>
                  <a:srgbClr val="202124"/>
                </a:solidFill>
                <a:latin typeface="Arial"/>
                <a:ea typeface="Roboto"/>
                <a:cs typeface="Times New Roman"/>
              </a:rPr>
              <a:t>Steady state temperature measurements were collected with K-type thermocouples connected to a Pico TC-08 Data logger. These measurements were used to calculate the maximum and actual heat transfer between the fluid loops, thus the effectiveness of the heat exchangers [3]. </a:t>
            </a:r>
          </a:p>
          <a:p>
            <a:pPr marL="457200" indent="-457200">
              <a:buFont typeface="Arial" panose="020B0604020202020204" pitchFamily="34" charset="0"/>
              <a:buChar char="•"/>
            </a:pPr>
            <a:endParaRPr lang="en-US" sz="3200">
              <a:solidFill>
                <a:srgbClr val="202124"/>
              </a:solidFill>
              <a:latin typeface="Roboto"/>
              <a:ea typeface="Roboto"/>
              <a:cs typeface="Roboto"/>
            </a:endParaRPr>
          </a:p>
        </p:txBody>
      </p:sp>
      <p:sp>
        <p:nvSpPr>
          <p:cNvPr id="46" name="Shape 63">
            <a:extLst>
              <a:ext uri="{FF2B5EF4-FFF2-40B4-BE49-F238E27FC236}">
                <a16:creationId xmlns:a16="http://schemas.microsoft.com/office/drawing/2014/main" id="{98D00785-3B22-8445-BFB6-F2B6486DFEB4}"/>
              </a:ext>
            </a:extLst>
          </p:cNvPr>
          <p:cNvSpPr txBox="1"/>
          <p:nvPr/>
        </p:nvSpPr>
        <p:spPr>
          <a:xfrm>
            <a:off x="29708307" y="6754672"/>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Conclusion</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8" name="Shape 68">
            <a:extLst>
              <a:ext uri="{FF2B5EF4-FFF2-40B4-BE49-F238E27FC236}">
                <a16:creationId xmlns:a16="http://schemas.microsoft.com/office/drawing/2014/main" id="{5AABC876-F20B-F148-8B9C-C3B6EBAEC0D5}"/>
              </a:ext>
            </a:extLst>
          </p:cNvPr>
          <p:cNvSpPr txBox="1"/>
          <p:nvPr/>
        </p:nvSpPr>
        <p:spPr>
          <a:xfrm>
            <a:off x="29665185" y="7790940"/>
            <a:ext cx="9494166" cy="6906641"/>
          </a:xfrm>
          <a:prstGeom prst="rect">
            <a:avLst/>
          </a:prstGeom>
          <a:solidFill>
            <a:schemeClr val="bg1"/>
          </a:solidFill>
          <a:ln>
            <a:noFill/>
          </a:ln>
        </p:spPr>
        <p:txBody>
          <a:bodyPr spcFirstLastPara="1" wrap="square" lIns="83806" tIns="83806" rIns="83806" bIns="83806" anchor="t" anchorCtr="0">
            <a:noAutofit/>
          </a:bodyPr>
          <a:lstStyle/>
          <a:p>
            <a:r>
              <a:rPr lang="en-US" sz="3800" dirty="0">
                <a:latin typeface="Arial"/>
                <a:ea typeface="Oswald"/>
                <a:cs typeface="Arial"/>
                <a:sym typeface="Oswald"/>
              </a:rPr>
              <a:t>In conclusion, the Boeing HX team successfully met all client and team requirements. Our heat exchanger design successfully met all technical requirements set by the Boeing Company. This project also provided a more in-depth knowledge in thermal-fluid engineering. We anticipate that future endeavors involving HFO-1234yf will benefit from the lessons learned and processes established by the Boeing HX team.</a:t>
            </a:r>
            <a:endParaRPr lang="en-US" sz="3800" dirty="0">
              <a:latin typeface="Arial"/>
              <a:ea typeface="Oswald"/>
              <a:cs typeface="Arial"/>
            </a:endParaRPr>
          </a:p>
        </p:txBody>
      </p:sp>
      <p:sp>
        <p:nvSpPr>
          <p:cNvPr id="53" name="Shape 63">
            <a:extLst>
              <a:ext uri="{FF2B5EF4-FFF2-40B4-BE49-F238E27FC236}">
                <a16:creationId xmlns:a16="http://schemas.microsoft.com/office/drawing/2014/main" id="{80C0D93F-5806-C44F-84E4-48D9ACDD1144}"/>
              </a:ext>
            </a:extLst>
          </p:cNvPr>
          <p:cNvSpPr txBox="1"/>
          <p:nvPr/>
        </p:nvSpPr>
        <p:spPr>
          <a:xfrm>
            <a:off x="29665185" y="15033098"/>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E6B44C92-91DF-934E-896F-776D99682005}"/>
              </a:ext>
            </a:extLst>
          </p:cNvPr>
          <p:cNvSpPr txBox="1"/>
          <p:nvPr/>
        </p:nvSpPr>
        <p:spPr>
          <a:xfrm>
            <a:off x="29649357" y="16069094"/>
            <a:ext cx="9550939" cy="5383688"/>
          </a:xfrm>
          <a:prstGeom prst="rect">
            <a:avLst/>
          </a:prstGeom>
          <a:solidFill>
            <a:schemeClr val="bg1"/>
          </a:solidFill>
          <a:ln>
            <a:noFill/>
          </a:ln>
        </p:spPr>
        <p:txBody>
          <a:bodyPr spcFirstLastPara="1" wrap="square" lIns="83806" tIns="83806" rIns="83806" bIns="83806" anchor="t" anchorCtr="0">
            <a:noAutofit/>
          </a:bodyPr>
          <a:lstStyle/>
          <a:p>
            <a:pPr>
              <a:lnSpc>
                <a:spcPct val="114999"/>
              </a:lnSpc>
            </a:pPr>
            <a:r>
              <a:rPr lang="en-US" sz="1800" dirty="0">
                <a:latin typeface="Arial"/>
                <a:ea typeface="Oswald"/>
                <a:cs typeface="Arial"/>
                <a:sym typeface="Oswald"/>
              </a:rPr>
              <a:t>[1] T. L. BERGMAN, </a:t>
            </a:r>
            <a:r>
              <a:rPr lang="en-US" sz="1800" i="1" dirty="0">
                <a:latin typeface="Arial"/>
                <a:ea typeface="Oswald"/>
                <a:cs typeface="Arial"/>
                <a:sym typeface="Oswald"/>
              </a:rPr>
              <a:t>Fundamentals of Heat and Mass Transfer</a:t>
            </a:r>
            <a:r>
              <a:rPr lang="en-US" sz="1800" dirty="0">
                <a:latin typeface="Arial"/>
                <a:ea typeface="Oswald"/>
                <a:cs typeface="Arial"/>
                <a:sym typeface="Oswald"/>
              </a:rPr>
              <a:t>, </a:t>
            </a:r>
            <a:r>
              <a:rPr lang="en-US" sz="1800" dirty="0" err="1">
                <a:latin typeface="Arial"/>
                <a:ea typeface="Oswald"/>
                <a:cs typeface="Arial"/>
                <a:sym typeface="Oswald"/>
              </a:rPr>
              <a:t>S.l.</a:t>
            </a:r>
            <a:r>
              <a:rPr lang="en-US" sz="1800" dirty="0">
                <a:latin typeface="Arial"/>
                <a:ea typeface="Oswald"/>
                <a:cs typeface="Arial"/>
                <a:sym typeface="Oswald"/>
              </a:rPr>
              <a:t>: WILEY, 2020 </a:t>
            </a:r>
            <a:endParaRPr lang="en-US" sz="1800" dirty="0">
              <a:latin typeface="Calibri" panose="020F0502020204030204"/>
              <a:ea typeface="Calibri"/>
              <a:cs typeface="Calibri" panose="020F0502020204030204"/>
            </a:endParaRPr>
          </a:p>
          <a:p>
            <a:pPr>
              <a:lnSpc>
                <a:spcPct val="114999"/>
              </a:lnSpc>
            </a:pPr>
            <a:r>
              <a:rPr lang="en-US" sz="1800" dirty="0">
                <a:latin typeface="Arial"/>
                <a:ea typeface="+mn-lt"/>
                <a:cs typeface="+mn-lt"/>
              </a:rPr>
              <a:t>[2] E. Oberg, F. Jones, and L. Holbrook, </a:t>
            </a:r>
            <a:r>
              <a:rPr lang="en-US" sz="1800" i="1" dirty="0">
                <a:latin typeface="Arial"/>
                <a:ea typeface="+mn-lt"/>
                <a:cs typeface="+mn-lt"/>
              </a:rPr>
              <a:t>Machinery’s Handbook</a:t>
            </a:r>
            <a:r>
              <a:rPr lang="en-US" sz="1800" dirty="0">
                <a:latin typeface="Arial"/>
                <a:ea typeface="+mn-lt"/>
                <a:cs typeface="+mn-lt"/>
              </a:rPr>
              <a:t>. New York: Industrial, 2012.</a:t>
            </a:r>
            <a:r>
              <a:rPr lang="en-US" sz="1800" dirty="0">
                <a:ea typeface="+mn-lt"/>
                <a:cs typeface="+mn-lt"/>
              </a:rPr>
              <a:t> </a:t>
            </a:r>
          </a:p>
          <a:p>
            <a:pPr>
              <a:lnSpc>
                <a:spcPct val="114999"/>
              </a:lnSpc>
            </a:pPr>
            <a:r>
              <a:rPr lang="en-US" sz="1800" dirty="0">
                <a:latin typeface="Arial"/>
                <a:ea typeface="Calibri"/>
                <a:cs typeface="Times New Roman"/>
              </a:rPr>
              <a:t>[3] R. S. </a:t>
            </a:r>
            <a:r>
              <a:rPr lang="en-US" sz="1800" dirty="0" err="1">
                <a:latin typeface="Arial"/>
                <a:ea typeface="Calibri"/>
                <a:cs typeface="Times New Roman"/>
              </a:rPr>
              <a:t>Figliola</a:t>
            </a:r>
            <a:r>
              <a:rPr lang="en-US" sz="1800" dirty="0">
                <a:latin typeface="Arial"/>
                <a:ea typeface="Calibri"/>
                <a:cs typeface="Times New Roman"/>
              </a:rPr>
              <a:t> and D. E. Beasley, </a:t>
            </a:r>
            <a:r>
              <a:rPr lang="en-US" sz="1800" i="1" dirty="0">
                <a:latin typeface="Arial"/>
                <a:ea typeface="Calibri"/>
                <a:cs typeface="Times New Roman"/>
              </a:rPr>
              <a:t>Theory and Design for Mechanical Measurements</a:t>
            </a:r>
            <a:r>
              <a:rPr lang="en-US" sz="1800" dirty="0">
                <a:latin typeface="Arial"/>
                <a:ea typeface="Calibri"/>
                <a:cs typeface="Times New Roman"/>
              </a:rPr>
              <a:t>. Hoboken, NJ: Wiley, 2011</a:t>
            </a:r>
            <a:endParaRPr lang="en-US" sz="1800" dirty="0">
              <a:latin typeface="Arial"/>
              <a:ea typeface="Calibri"/>
              <a:cs typeface="Arial"/>
            </a:endParaRPr>
          </a:p>
          <a:p>
            <a:pPr>
              <a:lnSpc>
                <a:spcPct val="114999"/>
              </a:lnSpc>
            </a:pPr>
            <a:r>
              <a:rPr lang="en-US" sz="1800" dirty="0">
                <a:latin typeface="Arial"/>
                <a:cs typeface="Arial"/>
              </a:rPr>
              <a:t>[4] “Design and Operation of Heat Exchangers and their Networks, https://www-sciencedirect-com.libproxy.nau.edu/science/article/pii/B9780128178942000030 (accessed Sep. 14, 2023).</a:t>
            </a:r>
          </a:p>
          <a:p>
            <a:pPr>
              <a:lnSpc>
                <a:spcPct val="114999"/>
              </a:lnSpc>
            </a:pPr>
            <a:r>
              <a:rPr lang="en-US" sz="1800" dirty="0">
                <a:latin typeface="Arial"/>
                <a:cs typeface="Arial"/>
              </a:rPr>
              <a:t>[5] M. Pennington, “Heat Exchanger Design Handbook,” Academia.edu, https://www.academia.edu/4715789/Heat_Exchanger_Design_Handbook (accessed Sep. 14, 2023). </a:t>
            </a:r>
            <a:endParaRPr lang="en-US" dirty="0"/>
          </a:p>
          <a:p>
            <a:pPr>
              <a:lnSpc>
                <a:spcPct val="114999"/>
              </a:lnSpc>
            </a:pPr>
            <a:r>
              <a:rPr lang="en-US" sz="1800" dirty="0">
                <a:latin typeface="Arial"/>
                <a:cs typeface="Arial"/>
              </a:rPr>
              <a:t>[6] “The engineering toolbox,” Engineering </a:t>
            </a:r>
            <a:r>
              <a:rPr lang="en-US" sz="1800" dirty="0" err="1">
                <a:latin typeface="Arial"/>
                <a:cs typeface="Arial"/>
              </a:rPr>
              <a:t>ToolBox</a:t>
            </a:r>
            <a:r>
              <a:rPr lang="en-US" sz="1800" dirty="0">
                <a:latin typeface="Arial"/>
                <a:cs typeface="Arial"/>
              </a:rPr>
              <a:t>, https://www.engineeringtoolbox.com/index.html (accessed Sep. 17, 2023). </a:t>
            </a:r>
          </a:p>
          <a:p>
            <a:pPr>
              <a:lnSpc>
                <a:spcPct val="114999"/>
              </a:lnSpc>
            </a:pPr>
            <a:r>
              <a:rPr lang="en-US" sz="1800" dirty="0">
                <a:latin typeface="Arial"/>
                <a:cs typeface="Arial"/>
              </a:rPr>
              <a:t>[7] S. Sharma et al., “Computational fluid dynamics analysis of flow patterns, pressure drop, and heat transfer coefficient in staggered and inline shell-tube heat exchangers,” Mathematical Problems in Engineering, vol. 2021, pp. 1–10, Jun. 2021. doi:10.1155/2021/6645128</a:t>
            </a:r>
            <a:endParaRPr lang="en-US" dirty="0"/>
          </a:p>
        </p:txBody>
      </p:sp>
      <p:sp>
        <p:nvSpPr>
          <p:cNvPr id="55" name="Shape 63">
            <a:extLst>
              <a:ext uri="{FF2B5EF4-FFF2-40B4-BE49-F238E27FC236}">
                <a16:creationId xmlns:a16="http://schemas.microsoft.com/office/drawing/2014/main" id="{DC93CC0C-B97D-634C-B5F8-E39CF748FB0C}"/>
              </a:ext>
            </a:extLst>
          </p:cNvPr>
          <p:cNvSpPr txBox="1"/>
          <p:nvPr/>
        </p:nvSpPr>
        <p:spPr>
          <a:xfrm>
            <a:off x="31229300" y="23059530"/>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6" name="Shape 68">
            <a:extLst>
              <a:ext uri="{FF2B5EF4-FFF2-40B4-BE49-F238E27FC236}">
                <a16:creationId xmlns:a16="http://schemas.microsoft.com/office/drawing/2014/main" id="{EB3CDB43-C2A1-3344-86EF-7546AF36F2D1}"/>
              </a:ext>
            </a:extLst>
          </p:cNvPr>
          <p:cNvSpPr txBox="1"/>
          <p:nvPr/>
        </p:nvSpPr>
        <p:spPr>
          <a:xfrm>
            <a:off x="31229300" y="24154129"/>
            <a:ext cx="8059422" cy="6350031"/>
          </a:xfrm>
          <a:prstGeom prst="rect">
            <a:avLst/>
          </a:prstGeom>
          <a:solidFill>
            <a:schemeClr val="bg1"/>
          </a:solidFill>
          <a:ln>
            <a:noFill/>
          </a:ln>
          <a:effectLst>
            <a:outerShdw blurRad="63500" dist="38100" dir="2700000">
              <a:srgbClr val="000000">
                <a:alpha val="40000"/>
              </a:srgbClr>
            </a:outerShdw>
          </a:effectLst>
        </p:spPr>
        <p:txBody>
          <a:bodyPr spcFirstLastPara="1" wrap="square" lIns="83806" tIns="83806" rIns="83806" bIns="83806" anchor="t" anchorCtr="0">
            <a:noAutofit/>
          </a:bodyPr>
          <a:lstStyle/>
          <a:p>
            <a:pPr algn="ctr">
              <a:lnSpc>
                <a:spcPct val="115000"/>
              </a:lnSpc>
            </a:pPr>
            <a:r>
              <a:rPr lang="en-US" sz="3200" dirty="0">
                <a:latin typeface="Arial" panose="020B0604020202020204" pitchFamily="34" charset="0"/>
                <a:ea typeface="Oswald"/>
                <a:cs typeface="Arial" panose="020B0604020202020204" pitchFamily="34" charset="0"/>
                <a:sym typeface="Oswald"/>
              </a:rPr>
              <a:t>Technical Advisors</a:t>
            </a:r>
          </a:p>
          <a:p>
            <a:pPr algn="ctr">
              <a:lnSpc>
                <a:spcPct val="115000"/>
              </a:lnSpc>
            </a:pPr>
            <a:endParaRPr lang="en-US" sz="3200" dirty="0">
              <a:latin typeface="Arial" panose="020B0604020202020204" pitchFamily="34" charset="0"/>
              <a:ea typeface="Oswald"/>
              <a:cs typeface="Arial" panose="020B0604020202020204" pitchFamily="34" charset="0"/>
              <a:sym typeface="Oswald"/>
            </a:endParaRPr>
          </a:p>
          <a:p>
            <a:pPr algn="ctr">
              <a:lnSpc>
                <a:spcPct val="115000"/>
              </a:lnSpc>
            </a:pPr>
            <a:endParaRPr lang="en-US" sz="3200" dirty="0">
              <a:latin typeface="Arial" panose="020B0604020202020204" pitchFamily="34" charset="0"/>
              <a:ea typeface="Oswald"/>
              <a:cs typeface="Arial" panose="020B0604020202020204" pitchFamily="34" charset="0"/>
              <a:sym typeface="Oswald"/>
            </a:endParaRPr>
          </a:p>
          <a:p>
            <a:pPr algn="ctr">
              <a:lnSpc>
                <a:spcPct val="115000"/>
              </a:lnSpc>
            </a:pPr>
            <a:endParaRPr lang="en-US" sz="1200" dirty="0">
              <a:latin typeface="Arial" panose="020B0604020202020204" pitchFamily="34" charset="0"/>
              <a:ea typeface="Oswald"/>
              <a:cs typeface="Arial" panose="020B0604020202020204" pitchFamily="34" charset="0"/>
              <a:sym typeface="Oswald"/>
            </a:endParaRPr>
          </a:p>
          <a:p>
            <a:pPr algn="ctr">
              <a:lnSpc>
                <a:spcPct val="115000"/>
              </a:lnSpc>
            </a:pPr>
            <a:endParaRPr lang="en-US" sz="1200" dirty="0">
              <a:latin typeface="Arial" panose="020B0604020202020204" pitchFamily="34" charset="0"/>
              <a:ea typeface="Oswald"/>
              <a:cs typeface="Arial" panose="020B0604020202020204" pitchFamily="34" charset="0"/>
              <a:sym typeface="Oswald"/>
            </a:endParaRPr>
          </a:p>
          <a:p>
            <a:pPr algn="ctr">
              <a:lnSpc>
                <a:spcPct val="115000"/>
              </a:lnSpc>
            </a:pPr>
            <a:endParaRPr lang="en-US" sz="1200" dirty="0">
              <a:latin typeface="Arial" panose="020B0604020202020204" pitchFamily="34" charset="0"/>
              <a:ea typeface="Oswald"/>
              <a:cs typeface="Arial" panose="020B0604020202020204" pitchFamily="34" charset="0"/>
              <a:sym typeface="Oswald"/>
            </a:endParaRPr>
          </a:p>
          <a:p>
            <a:pPr algn="ctr">
              <a:lnSpc>
                <a:spcPct val="115000"/>
              </a:lnSpc>
            </a:pPr>
            <a:endParaRPr lang="en-US" sz="1200" dirty="0">
              <a:latin typeface="Arial" panose="020B0604020202020204" pitchFamily="34" charset="0"/>
              <a:ea typeface="Oswald"/>
              <a:cs typeface="Arial" panose="020B0604020202020204" pitchFamily="34" charset="0"/>
              <a:sym typeface="Oswald"/>
            </a:endParaRPr>
          </a:p>
          <a:p>
            <a:pPr>
              <a:lnSpc>
                <a:spcPct val="115000"/>
              </a:lnSpc>
            </a:pPr>
            <a:r>
              <a:rPr lang="en-US" sz="3200" dirty="0">
                <a:latin typeface="Arial" panose="020B0604020202020204" pitchFamily="34" charset="0"/>
                <a:ea typeface="Oswald"/>
                <a:cs typeface="Arial" panose="020B0604020202020204" pitchFamily="34" charset="0"/>
                <a:sym typeface="Oswald"/>
              </a:rPr>
              <a:t>   Michael Vogelsang           Aaron </a:t>
            </a:r>
            <a:r>
              <a:rPr lang="en-US" sz="3200" dirty="0" err="1">
                <a:latin typeface="Arial" panose="020B0604020202020204" pitchFamily="34" charset="0"/>
                <a:ea typeface="Oswald"/>
                <a:cs typeface="Arial" panose="020B0604020202020204" pitchFamily="34" charset="0"/>
                <a:sym typeface="Oswald"/>
              </a:rPr>
              <a:t>Kreuter</a:t>
            </a:r>
            <a:endParaRPr lang="en-US" sz="3200" dirty="0">
              <a:latin typeface="Arial" panose="020B0604020202020204" pitchFamily="34" charset="0"/>
              <a:ea typeface="Oswald"/>
              <a:cs typeface="Arial" panose="020B0604020202020204" pitchFamily="34" charset="0"/>
              <a:sym typeface="Oswald"/>
            </a:endParaRPr>
          </a:p>
          <a:p>
            <a:pPr>
              <a:lnSpc>
                <a:spcPct val="115000"/>
              </a:lnSpc>
            </a:pPr>
            <a:r>
              <a:rPr lang="en-US" sz="3200" dirty="0">
                <a:latin typeface="Arial" panose="020B0604020202020204" pitchFamily="34" charset="0"/>
                <a:ea typeface="Oswald"/>
                <a:cs typeface="Arial" panose="020B0604020202020204" pitchFamily="34" charset="0"/>
                <a:sym typeface="Oswald"/>
              </a:rPr>
              <a:t>                    </a:t>
            </a:r>
          </a:p>
          <a:p>
            <a:pPr>
              <a:lnSpc>
                <a:spcPct val="115000"/>
              </a:lnSpc>
            </a:pPr>
            <a:endParaRPr lang="en-US" sz="3200" dirty="0">
              <a:latin typeface="Arial" panose="020B0604020202020204" pitchFamily="34" charset="0"/>
              <a:ea typeface="Oswald"/>
              <a:cs typeface="Arial" panose="020B0604020202020204" pitchFamily="34" charset="0"/>
              <a:sym typeface="Oswald"/>
            </a:endParaRPr>
          </a:p>
          <a:p>
            <a:pPr>
              <a:lnSpc>
                <a:spcPct val="115000"/>
              </a:lnSpc>
            </a:pPr>
            <a:endParaRPr lang="en-US" sz="3200" dirty="0">
              <a:latin typeface="Arial" panose="020B0604020202020204" pitchFamily="34" charset="0"/>
              <a:ea typeface="Oswald"/>
              <a:cs typeface="Arial" panose="020B0604020202020204" pitchFamily="34" charset="0"/>
              <a:sym typeface="Oswald"/>
            </a:endParaRPr>
          </a:p>
          <a:p>
            <a:pPr>
              <a:lnSpc>
                <a:spcPct val="115000"/>
              </a:lnSpc>
            </a:pPr>
            <a:endParaRPr lang="en-US" sz="3200" dirty="0">
              <a:latin typeface="Arial" panose="020B0604020202020204" pitchFamily="34" charset="0"/>
              <a:ea typeface="Oswald"/>
              <a:cs typeface="Arial" panose="020B0604020202020204" pitchFamily="34" charset="0"/>
              <a:sym typeface="Oswald"/>
            </a:endParaRPr>
          </a:p>
          <a:p>
            <a:pPr>
              <a:lnSpc>
                <a:spcPct val="115000"/>
              </a:lnSpc>
            </a:pPr>
            <a:r>
              <a:rPr lang="en-US" sz="3200" dirty="0">
                <a:latin typeface="Arial" panose="020B0604020202020204" pitchFamily="34" charset="0"/>
                <a:ea typeface="Oswald"/>
                <a:cs typeface="Arial" panose="020B0604020202020204" pitchFamily="34" charset="0"/>
                <a:sym typeface="Oswald"/>
              </a:rPr>
              <a:t>      Amanda </a:t>
            </a:r>
            <a:r>
              <a:rPr lang="en-US" sz="3200" dirty="0" err="1">
                <a:latin typeface="Arial" panose="020B0604020202020204" pitchFamily="34" charset="0"/>
                <a:ea typeface="Oswald"/>
                <a:cs typeface="Arial" panose="020B0604020202020204" pitchFamily="34" charset="0"/>
                <a:sym typeface="Oswald"/>
              </a:rPr>
              <a:t>Nemec</a:t>
            </a:r>
            <a:r>
              <a:rPr lang="en-US" sz="3200" dirty="0">
                <a:latin typeface="Arial" panose="020B0604020202020204" pitchFamily="34" charset="0"/>
                <a:ea typeface="Oswald"/>
                <a:cs typeface="Arial" panose="020B0604020202020204" pitchFamily="34" charset="0"/>
                <a:sym typeface="Oswald"/>
              </a:rPr>
              <a:t>              David Willy</a:t>
            </a:r>
            <a:endParaRPr sz="3200" dirty="0">
              <a:latin typeface="Arial" panose="020B0604020202020204" pitchFamily="34" charset="0"/>
              <a:ea typeface="Oswald"/>
              <a:cs typeface="Arial" panose="020B0604020202020204" pitchFamily="34" charset="0"/>
              <a:sym typeface="Oswald"/>
            </a:endParaRPr>
          </a:p>
        </p:txBody>
      </p:sp>
      <p:sp>
        <p:nvSpPr>
          <p:cNvPr id="26" name="Shape 68">
            <a:extLst>
              <a:ext uri="{FF2B5EF4-FFF2-40B4-BE49-F238E27FC236}">
                <a16:creationId xmlns:a16="http://schemas.microsoft.com/office/drawing/2014/main" id="{9455778B-2A91-4EFD-A66F-C9F5CB54AA17}"/>
              </a:ext>
            </a:extLst>
          </p:cNvPr>
          <p:cNvSpPr txBox="1"/>
          <p:nvPr/>
        </p:nvSpPr>
        <p:spPr>
          <a:xfrm>
            <a:off x="944879" y="22166644"/>
            <a:ext cx="10771738" cy="8199469"/>
          </a:xfrm>
          <a:prstGeom prst="rect">
            <a:avLst/>
          </a:prstGeom>
          <a:solidFill>
            <a:schemeClr val="bg1"/>
          </a:solidFill>
          <a:ln>
            <a:noFill/>
          </a:ln>
        </p:spPr>
        <p:txBody>
          <a:bodyPr spcFirstLastPara="1" wrap="square" lIns="83806" tIns="83806" rIns="83806" bIns="83806" anchor="t" anchorCtr="0">
            <a:noAutofit/>
          </a:bodyPr>
          <a:lstStyle/>
          <a:p>
            <a:pPr marL="457200" indent="-457200">
              <a:lnSpc>
                <a:spcPct val="115000"/>
              </a:lnSpc>
              <a:buFont typeface="Arial"/>
              <a:buChar char="•"/>
            </a:pPr>
            <a:r>
              <a:rPr lang="en-US" sz="3200">
                <a:solidFill>
                  <a:srgbClr val="000000"/>
                </a:solidFill>
                <a:latin typeface="Arial"/>
                <a:ea typeface="Calibri"/>
                <a:cs typeface="Arial"/>
              </a:rPr>
              <a:t>The system must be easily transportable and have a max area of 6’’x6’’x18’’ for the liquid-to-liquid heat exchanger.</a:t>
            </a:r>
          </a:p>
          <a:p>
            <a:pPr marL="457200" indent="-457200">
              <a:lnSpc>
                <a:spcPct val="115000"/>
              </a:lnSpc>
              <a:buFont typeface="Arial" panose="020B0604020202020204" pitchFamily="34" charset="0"/>
              <a:buChar char="•"/>
            </a:pPr>
            <a:r>
              <a:rPr lang="en-US" sz="3200">
                <a:solidFill>
                  <a:srgbClr val="000000"/>
                </a:solidFill>
                <a:latin typeface="Arial"/>
                <a:ea typeface="Calibri"/>
                <a:cs typeface="Arial"/>
              </a:rPr>
              <a:t>The system must operate for at least 30 minutes without melting all the ice.</a:t>
            </a:r>
          </a:p>
          <a:p>
            <a:pPr marL="457200" indent="-457200">
              <a:lnSpc>
                <a:spcPct val="115000"/>
              </a:lnSpc>
              <a:buFont typeface="Arial" panose="020B0604020202020204" pitchFamily="34" charset="0"/>
              <a:buChar char="•"/>
            </a:pPr>
            <a:r>
              <a:rPr lang="en-US" sz="3200">
                <a:solidFill>
                  <a:srgbClr val="000000"/>
                </a:solidFill>
                <a:effectLst/>
                <a:latin typeface="Arial"/>
                <a:ea typeface="Calibri"/>
                <a:cs typeface="Arial"/>
              </a:rPr>
              <a:t>The maximum pressure loss </a:t>
            </a:r>
            <a:r>
              <a:rPr lang="en-US" sz="3200">
                <a:solidFill>
                  <a:srgbClr val="000000"/>
                </a:solidFill>
                <a:latin typeface="Arial"/>
                <a:ea typeface="Calibri"/>
                <a:cs typeface="Arial"/>
              </a:rPr>
              <a:t>must be below 40 psi throughout the whole system to allow the pump to function properly.</a:t>
            </a:r>
          </a:p>
          <a:p>
            <a:pPr marL="457200" indent="-457200">
              <a:lnSpc>
                <a:spcPct val="115000"/>
              </a:lnSpc>
              <a:buFont typeface="Arial" panose="020B0604020202020204" pitchFamily="34" charset="0"/>
              <a:buChar char="•"/>
            </a:pPr>
            <a:r>
              <a:rPr lang="en-US" sz="3200">
                <a:solidFill>
                  <a:srgbClr val="000000"/>
                </a:solidFill>
                <a:latin typeface="Arial"/>
                <a:ea typeface="Calibri"/>
                <a:cs typeface="Arial"/>
              </a:rPr>
              <a:t>Material cost of the system should be below $1,000 with a total project budget of $6,000.</a:t>
            </a:r>
          </a:p>
          <a:p>
            <a:pPr marL="457200" indent="-457200">
              <a:lnSpc>
                <a:spcPct val="115000"/>
              </a:lnSpc>
              <a:buFont typeface="Arial" panose="020B0604020202020204" pitchFamily="34" charset="0"/>
              <a:buChar char="•"/>
            </a:pPr>
            <a:r>
              <a:rPr lang="en-US" sz="3200">
                <a:solidFill>
                  <a:srgbClr val="000000"/>
                </a:solidFill>
                <a:effectLst/>
                <a:latin typeface="Arial"/>
                <a:ea typeface="Calibri"/>
                <a:cs typeface="Arial"/>
              </a:rPr>
              <a:t>The </a:t>
            </a:r>
            <a:r>
              <a:rPr lang="en-US" sz="3200">
                <a:solidFill>
                  <a:srgbClr val="000000"/>
                </a:solidFill>
                <a:latin typeface="Arial"/>
                <a:ea typeface="Calibri"/>
                <a:cs typeface="Arial"/>
              </a:rPr>
              <a:t>target effectiveness</a:t>
            </a:r>
            <a:r>
              <a:rPr lang="en-US" sz="3200">
                <a:solidFill>
                  <a:srgbClr val="000000"/>
                </a:solidFill>
                <a:effectLst/>
                <a:latin typeface="Arial"/>
                <a:ea typeface="Calibri"/>
                <a:cs typeface="Arial"/>
              </a:rPr>
              <a:t> of the heat exchanger</a:t>
            </a:r>
            <a:r>
              <a:rPr lang="en-US" sz="3200">
                <a:solidFill>
                  <a:srgbClr val="000000"/>
                </a:solidFill>
                <a:latin typeface="Arial"/>
                <a:ea typeface="Calibri"/>
                <a:cs typeface="Arial"/>
              </a:rPr>
              <a:t> is at least</a:t>
            </a:r>
            <a:r>
              <a:rPr lang="en-US" sz="3200">
                <a:solidFill>
                  <a:srgbClr val="000000"/>
                </a:solidFill>
                <a:effectLst/>
                <a:latin typeface="Arial"/>
                <a:ea typeface="Calibri"/>
                <a:cs typeface="Arial"/>
              </a:rPr>
              <a:t> 50</a:t>
            </a:r>
            <a:r>
              <a:rPr lang="en-US" sz="3200">
                <a:solidFill>
                  <a:srgbClr val="000000"/>
                </a:solidFill>
                <a:latin typeface="Arial"/>
                <a:ea typeface="Calibri"/>
                <a:cs typeface="Arial"/>
              </a:rPr>
              <a:t>%; Temperature difference must be greater than 5°C.</a:t>
            </a:r>
            <a:endParaRPr lang="en-US" sz="1800">
              <a:solidFill>
                <a:srgbClr val="000000"/>
              </a:solidFill>
              <a:effectLst/>
              <a:latin typeface="Arial"/>
              <a:ea typeface="Calibri"/>
              <a:cs typeface="Arial"/>
            </a:endParaRPr>
          </a:p>
        </p:txBody>
      </p:sp>
      <p:sp>
        <p:nvSpPr>
          <p:cNvPr id="27" name="Shape 63">
            <a:extLst>
              <a:ext uri="{FF2B5EF4-FFF2-40B4-BE49-F238E27FC236}">
                <a16:creationId xmlns:a16="http://schemas.microsoft.com/office/drawing/2014/main" id="{DDD75E56-4932-49EE-9FB9-166E28AC6FFF}"/>
              </a:ext>
            </a:extLst>
          </p:cNvPr>
          <p:cNvSpPr txBox="1"/>
          <p:nvPr/>
        </p:nvSpPr>
        <p:spPr>
          <a:xfrm>
            <a:off x="944880" y="21239835"/>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Requirements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 name="Rectangle 3">
            <a:extLst>
              <a:ext uri="{FF2B5EF4-FFF2-40B4-BE49-F238E27FC236}">
                <a16:creationId xmlns:a16="http://schemas.microsoft.com/office/drawing/2014/main" id="{B3EDBB6F-6B35-B0E7-4B0B-182D84448BA6}"/>
              </a:ext>
            </a:extLst>
          </p:cNvPr>
          <p:cNvSpPr/>
          <p:nvPr/>
        </p:nvSpPr>
        <p:spPr>
          <a:xfrm>
            <a:off x="35371639" y="605368"/>
            <a:ext cx="3801290" cy="205007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000">
                <a:latin typeface="Arial"/>
                <a:cs typeface="Arial"/>
              </a:rPr>
              <a:t>Semester: Spring 2024</a:t>
            </a:r>
            <a:endParaRPr lang="en-US" sz="500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DED43B90-C89D-414B-94AD-F91C335725C1}"/>
              </a:ext>
            </a:extLst>
          </p:cNvPr>
          <p:cNvPicPr>
            <a:picLocks noChangeAspect="1"/>
          </p:cNvPicPr>
          <p:nvPr/>
        </p:nvPicPr>
        <p:blipFill>
          <a:blip r:embed="rId3"/>
          <a:srcRect/>
          <a:stretch/>
        </p:blipFill>
        <p:spPr>
          <a:xfrm>
            <a:off x="32441213" y="24997004"/>
            <a:ext cx="1741159" cy="1741159"/>
          </a:xfrm>
          <a:prstGeom prst="rect">
            <a:avLst/>
          </a:prstGeom>
        </p:spPr>
      </p:pic>
      <p:pic>
        <p:nvPicPr>
          <p:cNvPr id="36" name="Picture 35" descr="A person smiling in front of a canyon&#10;&#10;Description automatically generated">
            <a:extLst>
              <a:ext uri="{FF2B5EF4-FFF2-40B4-BE49-F238E27FC236}">
                <a16:creationId xmlns:a16="http://schemas.microsoft.com/office/drawing/2014/main" id="{0A0603DE-B29A-412C-9EDC-1DB1FA401582}"/>
              </a:ext>
            </a:extLst>
          </p:cNvPr>
          <p:cNvPicPr>
            <a:picLocks noChangeAspect="1"/>
          </p:cNvPicPr>
          <p:nvPr/>
        </p:nvPicPr>
        <p:blipFill rotWithShape="1">
          <a:blip r:embed="rId4"/>
          <a:srcRect l="7652" t="-451" r="13401" b="3722"/>
          <a:stretch/>
        </p:blipFill>
        <p:spPr>
          <a:xfrm>
            <a:off x="36557170" y="25004343"/>
            <a:ext cx="1743835" cy="1733820"/>
          </a:xfrm>
          <a:prstGeom prst="rect">
            <a:avLst/>
          </a:prstGeom>
        </p:spPr>
      </p:pic>
      <p:pic>
        <p:nvPicPr>
          <p:cNvPr id="37" name="Picture 36">
            <a:extLst>
              <a:ext uri="{FF2B5EF4-FFF2-40B4-BE49-F238E27FC236}">
                <a16:creationId xmlns:a16="http://schemas.microsoft.com/office/drawing/2014/main" id="{E4A241F9-7701-4BA2-B9AE-EAB1C15E884D}"/>
              </a:ext>
            </a:extLst>
          </p:cNvPr>
          <p:cNvPicPr>
            <a:picLocks noChangeAspect="1"/>
          </p:cNvPicPr>
          <p:nvPr/>
        </p:nvPicPr>
        <p:blipFill>
          <a:blip r:embed="rId5"/>
          <a:srcRect/>
          <a:stretch/>
        </p:blipFill>
        <p:spPr>
          <a:xfrm>
            <a:off x="32435684" y="27750582"/>
            <a:ext cx="1741159" cy="1741159"/>
          </a:xfrm>
          <a:prstGeom prst="rect">
            <a:avLst/>
          </a:prstGeom>
        </p:spPr>
      </p:pic>
      <p:pic>
        <p:nvPicPr>
          <p:cNvPr id="38" name="Picture 37">
            <a:extLst>
              <a:ext uri="{FF2B5EF4-FFF2-40B4-BE49-F238E27FC236}">
                <a16:creationId xmlns:a16="http://schemas.microsoft.com/office/drawing/2014/main" id="{991C37F8-B2E7-47CF-A57C-2492C8EAA6F3}"/>
              </a:ext>
            </a:extLst>
          </p:cNvPr>
          <p:cNvPicPr>
            <a:picLocks noChangeAspect="1"/>
          </p:cNvPicPr>
          <p:nvPr/>
        </p:nvPicPr>
        <p:blipFill>
          <a:blip r:embed="rId6"/>
          <a:srcRect/>
          <a:stretch/>
        </p:blipFill>
        <p:spPr>
          <a:xfrm>
            <a:off x="36559846" y="27750582"/>
            <a:ext cx="1741159" cy="1741159"/>
          </a:xfrm>
          <a:prstGeom prst="rect">
            <a:avLst/>
          </a:prstGeom>
        </p:spPr>
      </p:pic>
      <p:sp>
        <p:nvSpPr>
          <p:cNvPr id="39" name="Shape 63">
            <a:extLst>
              <a:ext uri="{FF2B5EF4-FFF2-40B4-BE49-F238E27FC236}">
                <a16:creationId xmlns:a16="http://schemas.microsoft.com/office/drawing/2014/main" id="{98851D4C-9870-47D4-BDEC-8FDBAEF0CAAF}"/>
              </a:ext>
            </a:extLst>
          </p:cNvPr>
          <p:cNvSpPr txBox="1"/>
          <p:nvPr/>
        </p:nvSpPr>
        <p:spPr>
          <a:xfrm>
            <a:off x="13790164" y="25604959"/>
            <a:ext cx="5894888" cy="928810"/>
          </a:xfrm>
          <a:prstGeom prst="rect">
            <a:avLst/>
          </a:prstGeom>
          <a:noFill/>
          <a:ln>
            <a:noFill/>
          </a:ln>
        </p:spPr>
        <p:txBody>
          <a:bodyPr spcFirstLastPara="1" wrap="square" lIns="83806" tIns="83806" rIns="83806" bIns="83806" anchor="t" anchorCtr="0">
            <a:noAutofit/>
          </a:bodyPr>
          <a:lstStyle/>
          <a:p>
            <a:pPr algn="ctr"/>
            <a:r>
              <a:rPr lang="en-US" sz="3200" dirty="0">
                <a:solidFill>
                  <a:srgbClr val="003366"/>
                </a:solidFill>
                <a:latin typeface="Oswald"/>
                <a:ea typeface="Oswald"/>
                <a:cs typeface="Oswald"/>
                <a:sym typeface="Oswald"/>
              </a:rPr>
              <a:t>Figure 1. Heat Exchanger CAD Model</a:t>
            </a:r>
            <a:endParaRPr sz="3200" dirty="0">
              <a:solidFill>
                <a:srgbClr val="003366"/>
              </a:solidFill>
              <a:latin typeface="Oswald"/>
              <a:ea typeface="Oswald"/>
              <a:cs typeface="Oswald"/>
              <a:sym typeface="Oswald"/>
            </a:endParaRPr>
          </a:p>
        </p:txBody>
      </p:sp>
      <p:sp>
        <p:nvSpPr>
          <p:cNvPr id="40" name="Shape 63">
            <a:extLst>
              <a:ext uri="{FF2B5EF4-FFF2-40B4-BE49-F238E27FC236}">
                <a16:creationId xmlns:a16="http://schemas.microsoft.com/office/drawing/2014/main" id="{E4E5FDF6-3C83-47B4-A794-12D3D60F1B62}"/>
              </a:ext>
            </a:extLst>
          </p:cNvPr>
          <p:cNvSpPr txBox="1"/>
          <p:nvPr/>
        </p:nvSpPr>
        <p:spPr>
          <a:xfrm>
            <a:off x="18689511" y="30282411"/>
            <a:ext cx="6693589" cy="807189"/>
          </a:xfrm>
          <a:prstGeom prst="rect">
            <a:avLst/>
          </a:prstGeom>
          <a:noFill/>
          <a:ln>
            <a:noFill/>
          </a:ln>
        </p:spPr>
        <p:txBody>
          <a:bodyPr spcFirstLastPara="1" wrap="square" lIns="83806" tIns="83806" rIns="83806" bIns="83806" anchor="t" anchorCtr="0">
            <a:noAutofit/>
          </a:bodyPr>
          <a:lstStyle/>
          <a:p>
            <a:pPr algn="ctr"/>
            <a:r>
              <a:rPr lang="en-US" sz="3200" dirty="0">
                <a:solidFill>
                  <a:srgbClr val="003366"/>
                </a:solidFill>
                <a:latin typeface="Oswald"/>
                <a:ea typeface="Oswald"/>
                <a:cs typeface="Oswald"/>
                <a:sym typeface="Oswald"/>
              </a:rPr>
              <a:t>Figure 3.  Manufactured Heat Exchanger</a:t>
            </a:r>
            <a:endParaRPr sz="3200" dirty="0">
              <a:solidFill>
                <a:srgbClr val="003366"/>
              </a:solidFill>
              <a:latin typeface="Oswald"/>
              <a:ea typeface="Oswald"/>
              <a:cs typeface="Oswald"/>
              <a:sym typeface="Oswald"/>
            </a:endParaRPr>
          </a:p>
        </p:txBody>
      </p:sp>
      <p:pic>
        <p:nvPicPr>
          <p:cNvPr id="8" name="Picture 7" descr="A qr code on a black background&#10;&#10;Description automatically generated">
            <a:extLst>
              <a:ext uri="{FF2B5EF4-FFF2-40B4-BE49-F238E27FC236}">
                <a16:creationId xmlns:a16="http://schemas.microsoft.com/office/drawing/2014/main" id="{4C1632FB-64CA-FF0F-6375-CA09A6995620}"/>
              </a:ext>
            </a:extLst>
          </p:cNvPr>
          <p:cNvPicPr>
            <a:picLocks noChangeAspect="1"/>
          </p:cNvPicPr>
          <p:nvPr/>
        </p:nvPicPr>
        <p:blipFill>
          <a:blip r:embed="rId7"/>
          <a:stretch>
            <a:fillRect/>
          </a:stretch>
        </p:blipFill>
        <p:spPr>
          <a:xfrm>
            <a:off x="35798813" y="2892916"/>
            <a:ext cx="2946942" cy="2946942"/>
          </a:xfrm>
          <a:prstGeom prst="rect">
            <a:avLst/>
          </a:prstGeom>
        </p:spPr>
      </p:pic>
      <p:pic>
        <p:nvPicPr>
          <p:cNvPr id="2" name="Picture 1" descr="A drawing of a cylindrical object">
            <a:extLst>
              <a:ext uri="{FF2B5EF4-FFF2-40B4-BE49-F238E27FC236}">
                <a16:creationId xmlns:a16="http://schemas.microsoft.com/office/drawing/2014/main" id="{0236DB36-BF97-885F-CB9A-803DABA67AD3}"/>
              </a:ext>
            </a:extLst>
          </p:cNvPr>
          <p:cNvPicPr>
            <a:picLocks noChangeAspect="1"/>
          </p:cNvPicPr>
          <p:nvPr/>
        </p:nvPicPr>
        <p:blipFill>
          <a:blip r:embed="rId8"/>
          <a:stretch>
            <a:fillRect/>
          </a:stretch>
        </p:blipFill>
        <p:spPr>
          <a:xfrm>
            <a:off x="12379790" y="21805139"/>
            <a:ext cx="8715637" cy="3639390"/>
          </a:xfrm>
          <a:prstGeom prst="rect">
            <a:avLst/>
          </a:prstGeom>
        </p:spPr>
      </p:pic>
      <p:pic>
        <p:nvPicPr>
          <p:cNvPr id="5" name="Picture 4" descr="A person smiling for a selfie&#10;&#10;Description automatically generated">
            <a:extLst>
              <a:ext uri="{FF2B5EF4-FFF2-40B4-BE49-F238E27FC236}">
                <a16:creationId xmlns:a16="http://schemas.microsoft.com/office/drawing/2014/main" id="{2B38F336-6881-B827-FAAE-43A6DAF956A7}"/>
              </a:ext>
            </a:extLst>
          </p:cNvPr>
          <p:cNvPicPr>
            <a:picLocks noChangeAspect="1"/>
          </p:cNvPicPr>
          <p:nvPr/>
        </p:nvPicPr>
        <p:blipFill>
          <a:blip r:embed="rId9"/>
          <a:stretch>
            <a:fillRect/>
          </a:stretch>
        </p:blipFill>
        <p:spPr>
          <a:xfrm>
            <a:off x="11049785" y="3097794"/>
            <a:ext cx="2378719" cy="2400561"/>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C82FF4CF-6F16-7ADF-27C0-A540AA3CC7BF}"/>
              </a:ext>
            </a:extLst>
          </p:cNvPr>
          <p:cNvPicPr>
            <a:picLocks noChangeAspect="1"/>
          </p:cNvPicPr>
          <p:nvPr/>
        </p:nvPicPr>
        <p:blipFill rotWithShape="1">
          <a:blip r:embed="rId10"/>
          <a:srcRect l="1314" r="6742" b="35433"/>
          <a:stretch/>
        </p:blipFill>
        <p:spPr>
          <a:xfrm>
            <a:off x="25270881" y="3082818"/>
            <a:ext cx="2416448" cy="2415537"/>
          </a:xfrm>
          <a:prstGeom prst="rect">
            <a:avLst/>
          </a:prstGeom>
        </p:spPr>
      </p:pic>
      <p:pic>
        <p:nvPicPr>
          <p:cNvPr id="11" name="Picture 10" descr="A person with a beard&#10;&#10;Description automatically generated">
            <a:extLst>
              <a:ext uri="{FF2B5EF4-FFF2-40B4-BE49-F238E27FC236}">
                <a16:creationId xmlns:a16="http://schemas.microsoft.com/office/drawing/2014/main" id="{1D22D3CD-2C62-6BE8-797E-15EDEBF5EFC1}"/>
              </a:ext>
            </a:extLst>
          </p:cNvPr>
          <p:cNvPicPr>
            <a:picLocks noChangeAspect="1"/>
          </p:cNvPicPr>
          <p:nvPr/>
        </p:nvPicPr>
        <p:blipFill>
          <a:blip r:embed="rId11"/>
          <a:stretch>
            <a:fillRect/>
          </a:stretch>
        </p:blipFill>
        <p:spPr>
          <a:xfrm>
            <a:off x="20523400" y="3050430"/>
            <a:ext cx="2391437" cy="2447925"/>
          </a:xfrm>
          <a:prstGeom prst="rect">
            <a:avLst/>
          </a:prstGeom>
        </p:spPr>
      </p:pic>
      <p:pic>
        <p:nvPicPr>
          <p:cNvPr id="14" name="Picture 13">
            <a:extLst>
              <a:ext uri="{FF2B5EF4-FFF2-40B4-BE49-F238E27FC236}">
                <a16:creationId xmlns:a16="http://schemas.microsoft.com/office/drawing/2014/main" id="{C640FD60-5890-5980-0325-7E1955EDD231}"/>
              </a:ext>
            </a:extLst>
          </p:cNvPr>
          <p:cNvPicPr>
            <a:picLocks/>
          </p:cNvPicPr>
          <p:nvPr/>
        </p:nvPicPr>
        <p:blipFill>
          <a:blip r:embed="rId12"/>
          <a:stretch>
            <a:fillRect/>
          </a:stretch>
        </p:blipFill>
        <p:spPr>
          <a:xfrm>
            <a:off x="15804083" y="3115339"/>
            <a:ext cx="2384703" cy="2376160"/>
          </a:xfrm>
          <a:prstGeom prst="rect">
            <a:avLst/>
          </a:prstGeom>
        </p:spPr>
      </p:pic>
      <p:graphicFrame>
        <p:nvGraphicFramePr>
          <p:cNvPr id="3" name="Table 11">
            <a:extLst>
              <a:ext uri="{FF2B5EF4-FFF2-40B4-BE49-F238E27FC236}">
                <a16:creationId xmlns:a16="http://schemas.microsoft.com/office/drawing/2014/main" id="{C79E7658-A384-4BDA-801D-DCB0BC6478CD}"/>
              </a:ext>
            </a:extLst>
          </p:cNvPr>
          <p:cNvGraphicFramePr>
            <a:graphicFrameLocks noGrp="1"/>
          </p:cNvGraphicFramePr>
          <p:nvPr>
            <p:extLst>
              <p:ext uri="{D42A27DB-BD31-4B8C-83A1-F6EECF244321}">
                <p14:modId xmlns:p14="http://schemas.microsoft.com/office/powerpoint/2010/main" val="3520064358"/>
              </p:ext>
            </p:extLst>
          </p:nvPr>
        </p:nvGraphicFramePr>
        <p:xfrm>
          <a:off x="12555532" y="17583635"/>
          <a:ext cx="15822951" cy="3621601"/>
        </p:xfrm>
        <a:graphic>
          <a:graphicData uri="http://schemas.openxmlformats.org/drawingml/2006/table">
            <a:tbl>
              <a:tblPr firstRow="1" firstCol="1" bandRow="1" bandCol="1">
                <a:tableStyleId>{7DF18680-E054-41AD-8BC1-D1AEF772440D}</a:tableStyleId>
              </a:tblPr>
              <a:tblGrid>
                <a:gridCol w="5465498">
                  <a:extLst>
                    <a:ext uri="{9D8B030D-6E8A-4147-A177-3AD203B41FA5}">
                      <a16:colId xmlns:a16="http://schemas.microsoft.com/office/drawing/2014/main" val="2852557348"/>
                    </a:ext>
                  </a:extLst>
                </a:gridCol>
                <a:gridCol w="5776992">
                  <a:extLst>
                    <a:ext uri="{9D8B030D-6E8A-4147-A177-3AD203B41FA5}">
                      <a16:colId xmlns:a16="http://schemas.microsoft.com/office/drawing/2014/main" val="1874974057"/>
                    </a:ext>
                  </a:extLst>
                </a:gridCol>
                <a:gridCol w="4580461">
                  <a:extLst>
                    <a:ext uri="{9D8B030D-6E8A-4147-A177-3AD203B41FA5}">
                      <a16:colId xmlns:a16="http://schemas.microsoft.com/office/drawing/2014/main" val="2721665260"/>
                    </a:ext>
                  </a:extLst>
                </a:gridCol>
              </a:tblGrid>
              <a:tr h="585631">
                <a:tc>
                  <a:txBody>
                    <a:bodyPr/>
                    <a:lstStyle/>
                    <a:p>
                      <a:r>
                        <a:rPr lang="en-US" sz="3200">
                          <a:solidFill>
                            <a:schemeClr val="accent4"/>
                          </a:solidFill>
                        </a:rPr>
                        <a:t>Objective</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solidFill>
                            <a:schemeClr val="accent4"/>
                          </a:solidFill>
                        </a:rPr>
                        <a:t>Requirement</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solidFill>
                            <a:schemeClr val="accent4"/>
                          </a:solidFill>
                        </a:rPr>
                        <a:t>Result</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631378704"/>
                  </a:ext>
                </a:extLst>
              </a:tr>
              <a:tr h="585631">
                <a:tc>
                  <a:txBody>
                    <a:bodyPr/>
                    <a:lstStyle/>
                    <a:p>
                      <a:r>
                        <a:rPr lang="en-US" sz="3200">
                          <a:solidFill>
                            <a:schemeClr val="accent4"/>
                          </a:solidFill>
                        </a:rPr>
                        <a:t>Total Budget</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t>&lt;$6,000</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3200"/>
                        <a:t>$2,248</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61500051"/>
                  </a:ext>
                </a:extLst>
              </a:tr>
              <a:tr h="585631">
                <a:tc>
                  <a:txBody>
                    <a:bodyPr/>
                    <a:lstStyle/>
                    <a:p>
                      <a:r>
                        <a:rPr lang="en-US" sz="3200">
                          <a:solidFill>
                            <a:schemeClr val="accent4"/>
                          </a:solidFill>
                        </a:rPr>
                        <a:t>Operation Time</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t>=30 minutes</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3200"/>
                        <a:t>&gt;30 minutes</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98782664"/>
                  </a:ext>
                </a:extLst>
              </a:tr>
              <a:tr h="693446">
                <a:tc>
                  <a:txBody>
                    <a:bodyPr/>
                    <a:lstStyle/>
                    <a:p>
                      <a:r>
                        <a:rPr lang="en-US" sz="3200">
                          <a:solidFill>
                            <a:schemeClr val="accent4"/>
                          </a:solidFill>
                        </a:rPr>
                        <a:t>Heat Exchanger Size</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t>&lt;6”x6”x18”</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3200"/>
                        <a:t>4.25”x4.25”x15.5”</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39568626"/>
                  </a:ext>
                </a:extLst>
              </a:tr>
              <a:tr h="585631">
                <a:tc>
                  <a:txBody>
                    <a:bodyPr/>
                    <a:lstStyle/>
                    <a:p>
                      <a:r>
                        <a:rPr lang="en-US" sz="3200">
                          <a:solidFill>
                            <a:schemeClr val="accent4"/>
                          </a:solidFill>
                        </a:rPr>
                        <a:t>Heat Exchanger Seals</a:t>
                      </a:r>
                      <a:endParaRPr lang="en-US" sz="3200">
                        <a:solidFill>
                          <a:schemeClr val="accent4"/>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3200"/>
                        <a:t>No leakage</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3200"/>
                        <a:t>No leakage</a:t>
                      </a:r>
                      <a:endParaRPr lang="en-US" sz="3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12634264"/>
                  </a:ext>
                </a:extLst>
              </a:tr>
              <a:tr h="585631">
                <a:tc>
                  <a:txBody>
                    <a:bodyPr/>
                    <a:lstStyle/>
                    <a:p>
                      <a:pPr lvl="0">
                        <a:buNone/>
                      </a:pPr>
                      <a:r>
                        <a:rPr lang="en-US" sz="3200">
                          <a:solidFill>
                            <a:schemeClr val="accent4"/>
                          </a:solidFill>
                        </a:rPr>
                        <a:t>Temperature Drop</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50000"/>
                      </a:schemeClr>
                    </a:solidFill>
                  </a:tcPr>
                </a:tc>
                <a:tc>
                  <a:txBody>
                    <a:bodyPr/>
                    <a:lstStyle/>
                    <a:p>
                      <a:pPr lvl="0" algn="ctr">
                        <a:buNone/>
                      </a:pPr>
                      <a:r>
                        <a:rPr lang="en-US" sz="3200" b="0" i="0" u="none" strike="noStrike" noProof="0">
                          <a:solidFill>
                            <a:srgbClr val="000000"/>
                          </a:solidFill>
                          <a:latin typeface="Arial"/>
                        </a:rPr>
                        <a:t>5°C</a:t>
                      </a: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lgn="ctr">
                        <a:buNone/>
                      </a:pPr>
                      <a:r>
                        <a:rPr lang="en-US" sz="3200" b="0" i="0" u="none" strike="noStrike" noProof="0">
                          <a:solidFill>
                            <a:srgbClr val="000000"/>
                          </a:solidFill>
                          <a:latin typeface="Arial"/>
                        </a:rPr>
                        <a:t>5.4°C</a:t>
                      </a:r>
                      <a:endParaRPr lang="en-US"/>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4172948041"/>
                  </a:ext>
                </a:extLst>
              </a:tr>
            </a:tbl>
          </a:graphicData>
        </a:graphic>
      </p:graphicFrame>
      <p:pic>
        <p:nvPicPr>
          <p:cNvPr id="13" name="Picture 12" descr="A colorful bars on a grid&#10;&#10;Description automatically generated">
            <a:extLst>
              <a:ext uri="{FF2B5EF4-FFF2-40B4-BE49-F238E27FC236}">
                <a16:creationId xmlns:a16="http://schemas.microsoft.com/office/drawing/2014/main" id="{E2471161-B0EF-D70A-835E-C5C8C76F3643}"/>
              </a:ext>
            </a:extLst>
          </p:cNvPr>
          <p:cNvPicPr>
            <a:picLocks noChangeAspect="1"/>
          </p:cNvPicPr>
          <p:nvPr/>
        </p:nvPicPr>
        <p:blipFill>
          <a:blip r:embed="rId13"/>
          <a:stretch>
            <a:fillRect/>
          </a:stretch>
        </p:blipFill>
        <p:spPr>
          <a:xfrm>
            <a:off x="21758600" y="21779830"/>
            <a:ext cx="9008621" cy="3639390"/>
          </a:xfrm>
          <a:prstGeom prst="rect">
            <a:avLst/>
          </a:prstGeom>
        </p:spPr>
      </p:pic>
      <p:sp>
        <p:nvSpPr>
          <p:cNvPr id="20" name="Shape 63">
            <a:extLst>
              <a:ext uri="{FF2B5EF4-FFF2-40B4-BE49-F238E27FC236}">
                <a16:creationId xmlns:a16="http://schemas.microsoft.com/office/drawing/2014/main" id="{E7163348-C8FB-071F-0920-CA6CCEF0D5A2}"/>
              </a:ext>
            </a:extLst>
          </p:cNvPr>
          <p:cNvSpPr txBox="1"/>
          <p:nvPr/>
        </p:nvSpPr>
        <p:spPr>
          <a:xfrm>
            <a:off x="23136723" y="25604959"/>
            <a:ext cx="6252373" cy="928810"/>
          </a:xfrm>
          <a:prstGeom prst="rect">
            <a:avLst/>
          </a:prstGeom>
          <a:noFill/>
          <a:ln>
            <a:noFill/>
          </a:ln>
        </p:spPr>
        <p:txBody>
          <a:bodyPr spcFirstLastPara="1" wrap="square" lIns="83806" tIns="83806" rIns="83806" bIns="83806" anchor="t" anchorCtr="0">
            <a:noAutofit/>
          </a:bodyPr>
          <a:lstStyle/>
          <a:p>
            <a:pPr algn="ctr"/>
            <a:r>
              <a:rPr lang="en-US" sz="3200" dirty="0">
                <a:solidFill>
                  <a:srgbClr val="003366"/>
                </a:solidFill>
                <a:latin typeface="Oswald"/>
                <a:ea typeface="Oswald"/>
                <a:cs typeface="Oswald"/>
                <a:sym typeface="Oswald"/>
              </a:rPr>
              <a:t>Figure 2. ANSYS Pressure Simulation</a:t>
            </a:r>
            <a:endParaRPr sz="3200" dirty="0">
              <a:solidFill>
                <a:srgbClr val="003366"/>
              </a:solidFill>
              <a:latin typeface="Oswald"/>
              <a:ea typeface="Oswald"/>
              <a:cs typeface="Oswald"/>
              <a:sym typeface="Oswald"/>
            </a:endParaRPr>
          </a:p>
        </p:txBody>
      </p:sp>
      <p:pic>
        <p:nvPicPr>
          <p:cNvPr id="15" name="Picture 14" descr="A close up of a device&#10;&#10;Description automatically generated">
            <a:extLst>
              <a:ext uri="{FF2B5EF4-FFF2-40B4-BE49-F238E27FC236}">
                <a16:creationId xmlns:a16="http://schemas.microsoft.com/office/drawing/2014/main" id="{A4CF6A39-8193-421F-52EA-9A57A09BF859}"/>
              </a:ext>
            </a:extLst>
          </p:cNvPr>
          <p:cNvPicPr>
            <a:picLocks noChangeAspect="1"/>
          </p:cNvPicPr>
          <p:nvPr/>
        </p:nvPicPr>
        <p:blipFill>
          <a:blip r:embed="rId14"/>
          <a:stretch>
            <a:fillRect/>
          </a:stretch>
        </p:blipFill>
        <p:spPr>
          <a:xfrm rot="16200000">
            <a:off x="19908318" y="23306929"/>
            <a:ext cx="3621599" cy="10075279"/>
          </a:xfrm>
          <a:prstGeom prst="rect">
            <a:avLst/>
          </a:prstGeom>
        </p:spPr>
      </p:pic>
    </p:spTree>
    <p:extLst>
      <p:ext uri="{BB962C8B-B14F-4D97-AF65-F5344CB8AC3E}">
        <p14:creationId xmlns:p14="http://schemas.microsoft.com/office/powerpoint/2010/main" val="2765888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639afb-ed64-4ff5-bb39-999a75fc06b7" xsi:nil="true"/>
    <lcf76f155ced4ddcb4097134ff3c332f xmlns="582fa5d2-bece-4aea-9f77-927244515e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D9396645F46748A81322C12F250A4A" ma:contentTypeVersion="12" ma:contentTypeDescription="Create a new document." ma:contentTypeScope="" ma:versionID="62110b23182f2854fe926d69f5284e1f">
  <xsd:schema xmlns:xsd="http://www.w3.org/2001/XMLSchema" xmlns:xs="http://www.w3.org/2001/XMLSchema" xmlns:p="http://schemas.microsoft.com/office/2006/metadata/properties" xmlns:ns2="582fa5d2-bece-4aea-9f77-927244515e54" xmlns:ns3="fd639afb-ed64-4ff5-bb39-999a75fc06b7" targetNamespace="http://schemas.microsoft.com/office/2006/metadata/properties" ma:root="true" ma:fieldsID="7b556cee59e663a90169d78963c94a6a" ns2:_="" ns3:_="">
    <xsd:import namespace="582fa5d2-bece-4aea-9f77-927244515e54"/>
    <xsd:import namespace="fd639afb-ed64-4ff5-bb39-999a75fc0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fa5d2-bece-4aea-9f77-927244515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639afb-ed64-4ff5-bb39-999a75fc06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4d159-f9bf-4876-8b03-6ae5dcadd2ec}" ma:internalName="TaxCatchAll" ma:showField="CatchAllData" ma:web="fd639afb-ed64-4ff5-bb39-999a75fc06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8BFE02-62DE-4DA0-A97E-0FEA65108BD0}">
  <ds:schemaRefs>
    <ds:schemaRef ds:uri="http://schemas.microsoft.com/sharepoint/v3/contenttype/forms"/>
  </ds:schemaRefs>
</ds:datastoreItem>
</file>

<file path=customXml/itemProps2.xml><?xml version="1.0" encoding="utf-8"?>
<ds:datastoreItem xmlns:ds="http://schemas.openxmlformats.org/officeDocument/2006/customXml" ds:itemID="{05583F3A-2E42-40C6-B583-A537E0E37974}">
  <ds:schemaRefs>
    <ds:schemaRef ds:uri="582fa5d2-bece-4aea-9f77-927244515e54"/>
    <ds:schemaRef ds:uri="fd639afb-ed64-4ff5-bb39-999a75fc0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9FF7A00-569F-4473-BFF4-5825C826261C}">
  <ds:schemaRefs>
    <ds:schemaRef ds:uri="582fa5d2-bece-4aea-9f77-927244515e54"/>
    <ds:schemaRef ds:uri="fd639afb-ed64-4ff5-bb39-999a75fc0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898</Words>
  <Application>Microsoft Office PowerPoint</Application>
  <PresentationFormat>Custom</PresentationFormat>
  <Paragraphs>72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Oswald</vt:lpstr>
      <vt:lpstr>Roboto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Lorenz F Vios</cp:lastModifiedBy>
  <cp:revision>2</cp:revision>
  <dcterms:created xsi:type="dcterms:W3CDTF">2018-10-09T15:34:40Z</dcterms:created>
  <dcterms:modified xsi:type="dcterms:W3CDTF">2024-04-18T03:23:09Z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0x0101008AD9396645F46748A81322C12F250A4A</vt:lpwstr>
  </property>
  <property fmtid="{D5CDD505-2E9C-101B-9397-08002B2CF9AE}" pid="3" name="MediaServiceImageTags">
    <vt:lpwstr/>
  </property>
</Properties>
</file>